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86" r:id="rId5"/>
    <p:sldId id="279" r:id="rId6"/>
    <p:sldId id="281" r:id="rId7"/>
    <p:sldId id="287" r:id="rId8"/>
    <p:sldId id="284" r:id="rId9"/>
    <p:sldId id="285" r:id="rId10"/>
    <p:sldId id="283" r:id="rId11"/>
    <p:sldId id="282" r:id="rId12"/>
    <p:sldId id="288" r:id="rId13"/>
    <p:sldId id="289" r:id="rId14"/>
    <p:sldId id="290" r:id="rId15"/>
    <p:sldId id="291" r:id="rId16"/>
    <p:sldId id="260" r:id="rId17"/>
    <p:sldId id="261" r:id="rId18"/>
    <p:sldId id="262" r:id="rId19"/>
    <p:sldId id="264" r:id="rId20"/>
    <p:sldId id="265" r:id="rId21"/>
    <p:sldId id="266" r:id="rId22"/>
    <p:sldId id="263" r:id="rId23"/>
    <p:sldId id="267" r:id="rId24"/>
    <p:sldId id="277" r:id="rId25"/>
    <p:sldId id="292" r:id="rId26"/>
    <p:sldId id="293" r:id="rId27"/>
    <p:sldId id="294" r:id="rId28"/>
    <p:sldId id="278" r:id="rId29"/>
  </p:sldIdLst>
  <p:sldSz cx="9144000" cy="6858000" type="screen4x3"/>
  <p:notesSz cx="6731000" cy="98679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EAF5F6"/>
    <a:srgbClr val="FF7C80"/>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3" d="100"/>
          <a:sy n="63" d="100"/>
        </p:scale>
        <p:origin x="-120" y="-57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DA809A1-F327-4B42-B16B-A7A8A9DA8D35}"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ru-RU"/>
        </a:p>
      </dgm:t>
    </dgm:pt>
    <dgm:pt modelId="{160EB8D3-4D2B-4274-AE9B-DD8818EF221F}">
      <dgm:prSet phldrT="[Текст]" custT="1">
        <dgm:style>
          <a:lnRef idx="0">
            <a:schemeClr val="accent1"/>
          </a:lnRef>
          <a:fillRef idx="3">
            <a:schemeClr val="accent1"/>
          </a:fillRef>
          <a:effectRef idx="3">
            <a:schemeClr val="accent1"/>
          </a:effectRef>
          <a:fontRef idx="minor">
            <a:schemeClr val="lt1"/>
          </a:fontRef>
        </dgm:style>
      </dgm:prSet>
      <dgm:spPr/>
      <dgm:t>
        <a:bodyPr/>
        <a:lstStyle/>
        <a:p>
          <a:r>
            <a:rPr lang="uk-UA" sz="2200" smtClean="0">
              <a:solidFill>
                <a:schemeClr val="tx1"/>
              </a:solidFill>
              <a:latin typeface="Times New Roman" pitchFamily="18" charset="0"/>
              <a:cs typeface="Times New Roman" pitchFamily="18" charset="0"/>
            </a:rPr>
            <a:t>Поливка лози стічними водами та вищезазначеними біовідходами матиме подвійне значення</a:t>
          </a:r>
          <a:endParaRPr lang="ru-RU" sz="2200" dirty="0"/>
        </a:p>
      </dgm:t>
    </dgm:pt>
    <dgm:pt modelId="{AB9AE293-0E87-4C68-A84D-1536142017FE}" type="parTrans" cxnId="{8FF57116-CFF1-4263-9FBD-2EBC2044AE1F}">
      <dgm:prSet/>
      <dgm:spPr/>
      <dgm:t>
        <a:bodyPr/>
        <a:lstStyle/>
        <a:p>
          <a:endParaRPr lang="ru-RU"/>
        </a:p>
      </dgm:t>
    </dgm:pt>
    <dgm:pt modelId="{43082D82-3A87-43A1-8B84-AAFC77BA1901}" type="sibTrans" cxnId="{8FF57116-CFF1-4263-9FBD-2EBC2044AE1F}">
      <dgm:prSet/>
      <dgm:spPr/>
      <dgm:t>
        <a:bodyPr/>
        <a:lstStyle/>
        <a:p>
          <a:endParaRPr lang="ru-RU"/>
        </a:p>
      </dgm:t>
    </dgm:pt>
    <dgm:pt modelId="{079E8369-BEC0-4E5F-AC30-9E67B8B82961}">
      <dgm:prSet phldrT="[Текст]" custT="1">
        <dgm:style>
          <a:lnRef idx="0">
            <a:schemeClr val="accent1"/>
          </a:lnRef>
          <a:fillRef idx="3">
            <a:schemeClr val="accent1"/>
          </a:fillRef>
          <a:effectRef idx="3">
            <a:schemeClr val="accent1"/>
          </a:effectRef>
          <a:fontRef idx="minor">
            <a:schemeClr val="lt1"/>
          </a:fontRef>
        </dgm:style>
      </dgm:prSet>
      <dgm:spPr/>
      <dgm:t>
        <a:bodyPr/>
        <a:lstStyle/>
        <a:p>
          <a:r>
            <a:rPr lang="uk-UA" sz="2200" smtClean="0">
              <a:solidFill>
                <a:schemeClr val="tx1"/>
              </a:solidFill>
              <a:latin typeface="Times New Roman" pitchFamily="18" charset="0"/>
              <a:cs typeface="Times New Roman" pitchFamily="18" charset="0"/>
            </a:rPr>
            <a:t>Забезпечення рослин поживними речовинами</a:t>
          </a:r>
          <a:endParaRPr lang="ru-RU" sz="2200" dirty="0"/>
        </a:p>
      </dgm:t>
    </dgm:pt>
    <dgm:pt modelId="{45C7880B-6D36-485F-8C06-EDFDD0D1512E}" type="parTrans" cxnId="{C7CDE6C9-CC86-471A-BFFF-373003A97E03}">
      <dgm:prSet/>
      <dgm:spPr/>
      <dgm:t>
        <a:bodyPr/>
        <a:lstStyle/>
        <a:p>
          <a:endParaRPr lang="ru-RU"/>
        </a:p>
      </dgm:t>
    </dgm:pt>
    <dgm:pt modelId="{01663448-5D5A-489D-9B4B-ADE2D96BC844}" type="sibTrans" cxnId="{C7CDE6C9-CC86-471A-BFFF-373003A97E03}">
      <dgm:prSet/>
      <dgm:spPr/>
      <dgm:t>
        <a:bodyPr/>
        <a:lstStyle/>
        <a:p>
          <a:endParaRPr lang="ru-RU"/>
        </a:p>
      </dgm:t>
    </dgm:pt>
    <dgm:pt modelId="{0C867FDF-C2D5-407D-8C56-6C2AE1C48099}">
      <dgm:prSet phldrT="[Текст]" custT="1">
        <dgm:style>
          <a:lnRef idx="0">
            <a:schemeClr val="accent1"/>
          </a:lnRef>
          <a:fillRef idx="3">
            <a:schemeClr val="accent1"/>
          </a:fillRef>
          <a:effectRef idx="3">
            <a:schemeClr val="accent1"/>
          </a:effectRef>
          <a:fontRef idx="minor">
            <a:schemeClr val="lt1"/>
          </a:fontRef>
        </dgm:style>
      </dgm:prSet>
      <dgm:spPr/>
      <dgm:t>
        <a:bodyPr/>
        <a:lstStyle/>
        <a:p>
          <a:r>
            <a:rPr lang="uk-UA" sz="2200" smtClean="0">
              <a:solidFill>
                <a:schemeClr val="tx1"/>
              </a:solidFill>
              <a:latin typeface="Times New Roman" pitchFamily="18" charset="0"/>
              <a:cs typeface="Times New Roman" pitchFamily="18" charset="0"/>
            </a:rPr>
            <a:t>Очистка стічних вод</a:t>
          </a:r>
          <a:endParaRPr lang="ru-RU" sz="2200" dirty="0"/>
        </a:p>
      </dgm:t>
    </dgm:pt>
    <dgm:pt modelId="{83E8F0B0-6E35-4A66-AE5D-149F532B739A}" type="parTrans" cxnId="{E80283C3-69E5-430A-898B-A28A6C0B8C59}">
      <dgm:prSet/>
      <dgm:spPr/>
      <dgm:t>
        <a:bodyPr/>
        <a:lstStyle/>
        <a:p>
          <a:endParaRPr lang="ru-RU"/>
        </a:p>
      </dgm:t>
    </dgm:pt>
    <dgm:pt modelId="{F8268065-8E58-4E9B-8633-82F7CD7F4D4B}" type="sibTrans" cxnId="{E80283C3-69E5-430A-898B-A28A6C0B8C59}">
      <dgm:prSet/>
      <dgm:spPr/>
      <dgm:t>
        <a:bodyPr/>
        <a:lstStyle/>
        <a:p>
          <a:endParaRPr lang="ru-RU"/>
        </a:p>
      </dgm:t>
    </dgm:pt>
    <dgm:pt modelId="{9724F2BB-6310-4668-B9CB-96DE4FAA4FE2}" type="pres">
      <dgm:prSet presAssocID="{2DA809A1-F327-4B42-B16B-A7A8A9DA8D35}" presName="hierChild1" presStyleCnt="0">
        <dgm:presLayoutVars>
          <dgm:orgChart val="1"/>
          <dgm:chPref val="1"/>
          <dgm:dir/>
          <dgm:animOne val="branch"/>
          <dgm:animLvl val="lvl"/>
          <dgm:resizeHandles/>
        </dgm:presLayoutVars>
      </dgm:prSet>
      <dgm:spPr/>
      <dgm:t>
        <a:bodyPr/>
        <a:lstStyle/>
        <a:p>
          <a:endParaRPr lang="ru-RU"/>
        </a:p>
      </dgm:t>
    </dgm:pt>
    <dgm:pt modelId="{82F7E094-DF7F-494C-9EF3-8999C8CE0E82}" type="pres">
      <dgm:prSet presAssocID="{160EB8D3-4D2B-4274-AE9B-DD8818EF221F}" presName="hierRoot1" presStyleCnt="0">
        <dgm:presLayoutVars>
          <dgm:hierBranch val="init"/>
        </dgm:presLayoutVars>
      </dgm:prSet>
      <dgm:spPr/>
      <dgm:t>
        <a:bodyPr/>
        <a:lstStyle/>
        <a:p>
          <a:endParaRPr lang="ru-RU"/>
        </a:p>
      </dgm:t>
    </dgm:pt>
    <dgm:pt modelId="{895BACA8-871E-4D2A-982B-F0D616F92A5E}" type="pres">
      <dgm:prSet presAssocID="{160EB8D3-4D2B-4274-AE9B-DD8818EF221F}" presName="rootComposite1" presStyleCnt="0"/>
      <dgm:spPr/>
      <dgm:t>
        <a:bodyPr/>
        <a:lstStyle/>
        <a:p>
          <a:endParaRPr lang="ru-RU"/>
        </a:p>
      </dgm:t>
    </dgm:pt>
    <dgm:pt modelId="{A93FFC7B-DDAB-4A27-8B01-E1C9123AC744}" type="pres">
      <dgm:prSet presAssocID="{160EB8D3-4D2B-4274-AE9B-DD8818EF221F}" presName="rootText1" presStyleLbl="node0" presStyleIdx="0" presStyleCnt="1" custScaleX="313297" custScaleY="72477">
        <dgm:presLayoutVars>
          <dgm:chPref val="3"/>
        </dgm:presLayoutVars>
      </dgm:prSet>
      <dgm:spPr/>
      <dgm:t>
        <a:bodyPr/>
        <a:lstStyle/>
        <a:p>
          <a:endParaRPr lang="ru-RU"/>
        </a:p>
      </dgm:t>
    </dgm:pt>
    <dgm:pt modelId="{F9769D78-E973-4A6E-95F0-92544EC86A02}" type="pres">
      <dgm:prSet presAssocID="{160EB8D3-4D2B-4274-AE9B-DD8818EF221F}" presName="rootConnector1" presStyleLbl="node1" presStyleIdx="0" presStyleCnt="0"/>
      <dgm:spPr/>
      <dgm:t>
        <a:bodyPr/>
        <a:lstStyle/>
        <a:p>
          <a:endParaRPr lang="ru-RU"/>
        </a:p>
      </dgm:t>
    </dgm:pt>
    <dgm:pt modelId="{473D75D1-8112-4197-AFA4-DE5E800ECAE9}" type="pres">
      <dgm:prSet presAssocID="{160EB8D3-4D2B-4274-AE9B-DD8818EF221F}" presName="hierChild2" presStyleCnt="0"/>
      <dgm:spPr/>
      <dgm:t>
        <a:bodyPr/>
        <a:lstStyle/>
        <a:p>
          <a:endParaRPr lang="ru-RU"/>
        </a:p>
      </dgm:t>
    </dgm:pt>
    <dgm:pt modelId="{D8AB1DA0-CFB7-45E2-A428-038C155A873A}" type="pres">
      <dgm:prSet presAssocID="{45C7880B-6D36-485F-8C06-EDFDD0D1512E}" presName="Name37" presStyleLbl="parChTrans1D2" presStyleIdx="0" presStyleCnt="2"/>
      <dgm:spPr/>
      <dgm:t>
        <a:bodyPr/>
        <a:lstStyle/>
        <a:p>
          <a:endParaRPr lang="ru-RU"/>
        </a:p>
      </dgm:t>
    </dgm:pt>
    <dgm:pt modelId="{DFB9970F-CC83-4531-9FCD-79F09EA43806}" type="pres">
      <dgm:prSet presAssocID="{079E8369-BEC0-4E5F-AC30-9E67B8B82961}" presName="hierRoot2" presStyleCnt="0">
        <dgm:presLayoutVars>
          <dgm:hierBranch val="init"/>
        </dgm:presLayoutVars>
      </dgm:prSet>
      <dgm:spPr/>
      <dgm:t>
        <a:bodyPr/>
        <a:lstStyle/>
        <a:p>
          <a:endParaRPr lang="ru-RU"/>
        </a:p>
      </dgm:t>
    </dgm:pt>
    <dgm:pt modelId="{1BFE2502-EE41-4DB5-8B48-BE540A282E3D}" type="pres">
      <dgm:prSet presAssocID="{079E8369-BEC0-4E5F-AC30-9E67B8B82961}" presName="rootComposite" presStyleCnt="0"/>
      <dgm:spPr/>
      <dgm:t>
        <a:bodyPr/>
        <a:lstStyle/>
        <a:p>
          <a:endParaRPr lang="ru-RU"/>
        </a:p>
      </dgm:t>
    </dgm:pt>
    <dgm:pt modelId="{649DBAAE-2C00-471A-AE5B-5CF5DCE323D1}" type="pres">
      <dgm:prSet presAssocID="{079E8369-BEC0-4E5F-AC30-9E67B8B82961}" presName="rootText" presStyleLbl="node2" presStyleIdx="0" presStyleCnt="2" custLinFactNeighborX="-44286" custLinFactNeighborY="722">
        <dgm:presLayoutVars>
          <dgm:chPref val="3"/>
        </dgm:presLayoutVars>
      </dgm:prSet>
      <dgm:spPr/>
      <dgm:t>
        <a:bodyPr/>
        <a:lstStyle/>
        <a:p>
          <a:endParaRPr lang="ru-RU"/>
        </a:p>
      </dgm:t>
    </dgm:pt>
    <dgm:pt modelId="{1A883882-9F21-4208-962C-46AF9E9EAC0F}" type="pres">
      <dgm:prSet presAssocID="{079E8369-BEC0-4E5F-AC30-9E67B8B82961}" presName="rootConnector" presStyleLbl="node2" presStyleIdx="0" presStyleCnt="2"/>
      <dgm:spPr/>
      <dgm:t>
        <a:bodyPr/>
        <a:lstStyle/>
        <a:p>
          <a:endParaRPr lang="ru-RU"/>
        </a:p>
      </dgm:t>
    </dgm:pt>
    <dgm:pt modelId="{BBEB1B6D-8A56-4889-B689-6F7620B116C3}" type="pres">
      <dgm:prSet presAssocID="{079E8369-BEC0-4E5F-AC30-9E67B8B82961}" presName="hierChild4" presStyleCnt="0"/>
      <dgm:spPr/>
      <dgm:t>
        <a:bodyPr/>
        <a:lstStyle/>
        <a:p>
          <a:endParaRPr lang="ru-RU"/>
        </a:p>
      </dgm:t>
    </dgm:pt>
    <dgm:pt modelId="{373DD1C9-8C5B-498B-8838-E72F1AD55B03}" type="pres">
      <dgm:prSet presAssocID="{079E8369-BEC0-4E5F-AC30-9E67B8B82961}" presName="hierChild5" presStyleCnt="0"/>
      <dgm:spPr/>
      <dgm:t>
        <a:bodyPr/>
        <a:lstStyle/>
        <a:p>
          <a:endParaRPr lang="ru-RU"/>
        </a:p>
      </dgm:t>
    </dgm:pt>
    <dgm:pt modelId="{A75F5BBD-E166-4A00-A5DC-CCEDBECE52E0}" type="pres">
      <dgm:prSet presAssocID="{83E8F0B0-6E35-4A66-AE5D-149F532B739A}" presName="Name37" presStyleLbl="parChTrans1D2" presStyleIdx="1" presStyleCnt="2"/>
      <dgm:spPr/>
      <dgm:t>
        <a:bodyPr/>
        <a:lstStyle/>
        <a:p>
          <a:endParaRPr lang="ru-RU"/>
        </a:p>
      </dgm:t>
    </dgm:pt>
    <dgm:pt modelId="{B29A32EB-E0BC-4E03-BE34-F3F8C53C5F89}" type="pres">
      <dgm:prSet presAssocID="{0C867FDF-C2D5-407D-8C56-6C2AE1C48099}" presName="hierRoot2" presStyleCnt="0">
        <dgm:presLayoutVars>
          <dgm:hierBranch val="init"/>
        </dgm:presLayoutVars>
      </dgm:prSet>
      <dgm:spPr/>
      <dgm:t>
        <a:bodyPr/>
        <a:lstStyle/>
        <a:p>
          <a:endParaRPr lang="ru-RU"/>
        </a:p>
      </dgm:t>
    </dgm:pt>
    <dgm:pt modelId="{8FCB8BAB-B18D-464A-AFDC-20F4B4D0C23F}" type="pres">
      <dgm:prSet presAssocID="{0C867FDF-C2D5-407D-8C56-6C2AE1C48099}" presName="rootComposite" presStyleCnt="0"/>
      <dgm:spPr/>
      <dgm:t>
        <a:bodyPr/>
        <a:lstStyle/>
        <a:p>
          <a:endParaRPr lang="ru-RU"/>
        </a:p>
      </dgm:t>
    </dgm:pt>
    <dgm:pt modelId="{B6B050FE-8089-448D-9BA0-BB51402E7EF2}" type="pres">
      <dgm:prSet presAssocID="{0C867FDF-C2D5-407D-8C56-6C2AE1C48099}" presName="rootText" presStyleLbl="node2" presStyleIdx="1" presStyleCnt="2" custLinFactNeighborX="44989" custLinFactNeighborY="722">
        <dgm:presLayoutVars>
          <dgm:chPref val="3"/>
        </dgm:presLayoutVars>
      </dgm:prSet>
      <dgm:spPr/>
      <dgm:t>
        <a:bodyPr/>
        <a:lstStyle/>
        <a:p>
          <a:endParaRPr lang="ru-RU"/>
        </a:p>
      </dgm:t>
    </dgm:pt>
    <dgm:pt modelId="{71E1940A-7717-432C-9A79-3BC44C007264}" type="pres">
      <dgm:prSet presAssocID="{0C867FDF-C2D5-407D-8C56-6C2AE1C48099}" presName="rootConnector" presStyleLbl="node2" presStyleIdx="1" presStyleCnt="2"/>
      <dgm:spPr/>
      <dgm:t>
        <a:bodyPr/>
        <a:lstStyle/>
        <a:p>
          <a:endParaRPr lang="ru-RU"/>
        </a:p>
      </dgm:t>
    </dgm:pt>
    <dgm:pt modelId="{771B38F2-60C7-4D4A-AFF1-37B2E8C66DEC}" type="pres">
      <dgm:prSet presAssocID="{0C867FDF-C2D5-407D-8C56-6C2AE1C48099}" presName="hierChild4" presStyleCnt="0"/>
      <dgm:spPr/>
      <dgm:t>
        <a:bodyPr/>
        <a:lstStyle/>
        <a:p>
          <a:endParaRPr lang="ru-RU"/>
        </a:p>
      </dgm:t>
    </dgm:pt>
    <dgm:pt modelId="{00328E6C-A84E-43DC-88F6-5FBF1B50E56E}" type="pres">
      <dgm:prSet presAssocID="{0C867FDF-C2D5-407D-8C56-6C2AE1C48099}" presName="hierChild5" presStyleCnt="0"/>
      <dgm:spPr/>
      <dgm:t>
        <a:bodyPr/>
        <a:lstStyle/>
        <a:p>
          <a:endParaRPr lang="ru-RU"/>
        </a:p>
      </dgm:t>
    </dgm:pt>
    <dgm:pt modelId="{9F96B1B9-F9EF-4DF4-9F69-7E1746906457}" type="pres">
      <dgm:prSet presAssocID="{160EB8D3-4D2B-4274-AE9B-DD8818EF221F}" presName="hierChild3" presStyleCnt="0"/>
      <dgm:spPr/>
      <dgm:t>
        <a:bodyPr/>
        <a:lstStyle/>
        <a:p>
          <a:endParaRPr lang="ru-RU"/>
        </a:p>
      </dgm:t>
    </dgm:pt>
  </dgm:ptLst>
  <dgm:cxnLst>
    <dgm:cxn modelId="{4E1497F8-7A4E-48F7-97F5-E8954FACB57E}" type="presOf" srcId="{079E8369-BEC0-4E5F-AC30-9E67B8B82961}" destId="{1A883882-9F21-4208-962C-46AF9E9EAC0F}" srcOrd="1" destOrd="0" presId="urn:microsoft.com/office/officeart/2005/8/layout/orgChart1"/>
    <dgm:cxn modelId="{E80283C3-69E5-430A-898B-A28A6C0B8C59}" srcId="{160EB8D3-4D2B-4274-AE9B-DD8818EF221F}" destId="{0C867FDF-C2D5-407D-8C56-6C2AE1C48099}" srcOrd="1" destOrd="0" parTransId="{83E8F0B0-6E35-4A66-AE5D-149F532B739A}" sibTransId="{F8268065-8E58-4E9B-8633-82F7CD7F4D4B}"/>
    <dgm:cxn modelId="{7720FF41-F5FB-4354-B43E-6BDE68D363F7}" type="presOf" srcId="{160EB8D3-4D2B-4274-AE9B-DD8818EF221F}" destId="{A93FFC7B-DDAB-4A27-8B01-E1C9123AC744}" srcOrd="0" destOrd="0" presId="urn:microsoft.com/office/officeart/2005/8/layout/orgChart1"/>
    <dgm:cxn modelId="{F6F44202-FE41-42B4-A9B7-9412F07DB38C}" type="presOf" srcId="{83E8F0B0-6E35-4A66-AE5D-149F532B739A}" destId="{A75F5BBD-E166-4A00-A5DC-CCEDBECE52E0}" srcOrd="0" destOrd="0" presId="urn:microsoft.com/office/officeart/2005/8/layout/orgChart1"/>
    <dgm:cxn modelId="{D63F86E4-AEC6-4672-AF24-39F7D6BCB4B6}" type="presOf" srcId="{160EB8D3-4D2B-4274-AE9B-DD8818EF221F}" destId="{F9769D78-E973-4A6E-95F0-92544EC86A02}" srcOrd="1" destOrd="0" presId="urn:microsoft.com/office/officeart/2005/8/layout/orgChart1"/>
    <dgm:cxn modelId="{C2D8380B-DAD5-46E2-90C3-B58171C87E8D}" type="presOf" srcId="{0C867FDF-C2D5-407D-8C56-6C2AE1C48099}" destId="{B6B050FE-8089-448D-9BA0-BB51402E7EF2}" srcOrd="0" destOrd="0" presId="urn:microsoft.com/office/officeart/2005/8/layout/orgChart1"/>
    <dgm:cxn modelId="{8FF57116-CFF1-4263-9FBD-2EBC2044AE1F}" srcId="{2DA809A1-F327-4B42-B16B-A7A8A9DA8D35}" destId="{160EB8D3-4D2B-4274-AE9B-DD8818EF221F}" srcOrd="0" destOrd="0" parTransId="{AB9AE293-0E87-4C68-A84D-1536142017FE}" sibTransId="{43082D82-3A87-43A1-8B84-AAFC77BA1901}"/>
    <dgm:cxn modelId="{D673773F-956C-42EE-AFFC-1A143ED715BB}" type="presOf" srcId="{079E8369-BEC0-4E5F-AC30-9E67B8B82961}" destId="{649DBAAE-2C00-471A-AE5B-5CF5DCE323D1}" srcOrd="0" destOrd="0" presId="urn:microsoft.com/office/officeart/2005/8/layout/orgChart1"/>
    <dgm:cxn modelId="{49F820DD-2E24-4968-9ACF-86119365FA0C}" type="presOf" srcId="{0C867FDF-C2D5-407D-8C56-6C2AE1C48099}" destId="{71E1940A-7717-432C-9A79-3BC44C007264}" srcOrd="1" destOrd="0" presId="urn:microsoft.com/office/officeart/2005/8/layout/orgChart1"/>
    <dgm:cxn modelId="{C7CDE6C9-CC86-471A-BFFF-373003A97E03}" srcId="{160EB8D3-4D2B-4274-AE9B-DD8818EF221F}" destId="{079E8369-BEC0-4E5F-AC30-9E67B8B82961}" srcOrd="0" destOrd="0" parTransId="{45C7880B-6D36-485F-8C06-EDFDD0D1512E}" sibTransId="{01663448-5D5A-489D-9B4B-ADE2D96BC844}"/>
    <dgm:cxn modelId="{9137775B-2F8C-43D7-9820-1FD0C972804C}" type="presOf" srcId="{2DA809A1-F327-4B42-B16B-A7A8A9DA8D35}" destId="{9724F2BB-6310-4668-B9CB-96DE4FAA4FE2}" srcOrd="0" destOrd="0" presId="urn:microsoft.com/office/officeart/2005/8/layout/orgChart1"/>
    <dgm:cxn modelId="{CFE346B7-6481-4938-BDF4-A06256DDBEDB}" type="presOf" srcId="{45C7880B-6D36-485F-8C06-EDFDD0D1512E}" destId="{D8AB1DA0-CFB7-45E2-A428-038C155A873A}" srcOrd="0" destOrd="0" presId="urn:microsoft.com/office/officeart/2005/8/layout/orgChart1"/>
    <dgm:cxn modelId="{279DC664-117F-4D33-A3AD-907D03F6CC4D}" type="presParOf" srcId="{9724F2BB-6310-4668-B9CB-96DE4FAA4FE2}" destId="{82F7E094-DF7F-494C-9EF3-8999C8CE0E82}" srcOrd="0" destOrd="0" presId="urn:microsoft.com/office/officeart/2005/8/layout/orgChart1"/>
    <dgm:cxn modelId="{E3981486-77C1-4236-98C5-2D8CF1A7C51C}" type="presParOf" srcId="{82F7E094-DF7F-494C-9EF3-8999C8CE0E82}" destId="{895BACA8-871E-4D2A-982B-F0D616F92A5E}" srcOrd="0" destOrd="0" presId="urn:microsoft.com/office/officeart/2005/8/layout/orgChart1"/>
    <dgm:cxn modelId="{0AF86DA4-F113-424C-8E4C-E47B6ACBC0FB}" type="presParOf" srcId="{895BACA8-871E-4D2A-982B-F0D616F92A5E}" destId="{A93FFC7B-DDAB-4A27-8B01-E1C9123AC744}" srcOrd="0" destOrd="0" presId="urn:microsoft.com/office/officeart/2005/8/layout/orgChart1"/>
    <dgm:cxn modelId="{2B66356A-F8AD-4096-8764-D2044BE80588}" type="presParOf" srcId="{895BACA8-871E-4D2A-982B-F0D616F92A5E}" destId="{F9769D78-E973-4A6E-95F0-92544EC86A02}" srcOrd="1" destOrd="0" presId="urn:microsoft.com/office/officeart/2005/8/layout/orgChart1"/>
    <dgm:cxn modelId="{4CECD78C-AC65-4D73-8E3B-DE0A40D3E07C}" type="presParOf" srcId="{82F7E094-DF7F-494C-9EF3-8999C8CE0E82}" destId="{473D75D1-8112-4197-AFA4-DE5E800ECAE9}" srcOrd="1" destOrd="0" presId="urn:microsoft.com/office/officeart/2005/8/layout/orgChart1"/>
    <dgm:cxn modelId="{4C1B9A81-1307-4050-A784-0C1B6F131F3C}" type="presParOf" srcId="{473D75D1-8112-4197-AFA4-DE5E800ECAE9}" destId="{D8AB1DA0-CFB7-45E2-A428-038C155A873A}" srcOrd="0" destOrd="0" presId="urn:microsoft.com/office/officeart/2005/8/layout/orgChart1"/>
    <dgm:cxn modelId="{0C7C55AF-0D4D-480F-9627-BAA40C153FBD}" type="presParOf" srcId="{473D75D1-8112-4197-AFA4-DE5E800ECAE9}" destId="{DFB9970F-CC83-4531-9FCD-79F09EA43806}" srcOrd="1" destOrd="0" presId="urn:microsoft.com/office/officeart/2005/8/layout/orgChart1"/>
    <dgm:cxn modelId="{A9EA0FE3-1053-4A64-9757-8ED2965449A7}" type="presParOf" srcId="{DFB9970F-CC83-4531-9FCD-79F09EA43806}" destId="{1BFE2502-EE41-4DB5-8B48-BE540A282E3D}" srcOrd="0" destOrd="0" presId="urn:microsoft.com/office/officeart/2005/8/layout/orgChart1"/>
    <dgm:cxn modelId="{F188A300-4EC5-4A9C-9DA4-F942B6D0A8C2}" type="presParOf" srcId="{1BFE2502-EE41-4DB5-8B48-BE540A282E3D}" destId="{649DBAAE-2C00-471A-AE5B-5CF5DCE323D1}" srcOrd="0" destOrd="0" presId="urn:microsoft.com/office/officeart/2005/8/layout/orgChart1"/>
    <dgm:cxn modelId="{B4FE9B6A-C1E2-4CB8-A810-FC201EC49A05}" type="presParOf" srcId="{1BFE2502-EE41-4DB5-8B48-BE540A282E3D}" destId="{1A883882-9F21-4208-962C-46AF9E9EAC0F}" srcOrd="1" destOrd="0" presId="urn:microsoft.com/office/officeart/2005/8/layout/orgChart1"/>
    <dgm:cxn modelId="{3C3EF08D-0CF7-4C98-B2F8-EF78DBFD7E5C}" type="presParOf" srcId="{DFB9970F-CC83-4531-9FCD-79F09EA43806}" destId="{BBEB1B6D-8A56-4889-B689-6F7620B116C3}" srcOrd="1" destOrd="0" presId="urn:microsoft.com/office/officeart/2005/8/layout/orgChart1"/>
    <dgm:cxn modelId="{33C75F52-3B11-434A-9FFF-DC51E994514B}" type="presParOf" srcId="{DFB9970F-CC83-4531-9FCD-79F09EA43806}" destId="{373DD1C9-8C5B-498B-8838-E72F1AD55B03}" srcOrd="2" destOrd="0" presId="urn:microsoft.com/office/officeart/2005/8/layout/orgChart1"/>
    <dgm:cxn modelId="{3C166661-785F-4D48-B56A-F5EC47F83F1C}" type="presParOf" srcId="{473D75D1-8112-4197-AFA4-DE5E800ECAE9}" destId="{A75F5BBD-E166-4A00-A5DC-CCEDBECE52E0}" srcOrd="2" destOrd="0" presId="urn:microsoft.com/office/officeart/2005/8/layout/orgChart1"/>
    <dgm:cxn modelId="{2F4E566D-6C78-49EA-8DD1-21FD10258862}" type="presParOf" srcId="{473D75D1-8112-4197-AFA4-DE5E800ECAE9}" destId="{B29A32EB-E0BC-4E03-BE34-F3F8C53C5F89}" srcOrd="3" destOrd="0" presId="urn:microsoft.com/office/officeart/2005/8/layout/orgChart1"/>
    <dgm:cxn modelId="{157670B5-B0DB-44F7-99D4-C8DCB4CA04DB}" type="presParOf" srcId="{B29A32EB-E0BC-4E03-BE34-F3F8C53C5F89}" destId="{8FCB8BAB-B18D-464A-AFDC-20F4B4D0C23F}" srcOrd="0" destOrd="0" presId="urn:microsoft.com/office/officeart/2005/8/layout/orgChart1"/>
    <dgm:cxn modelId="{BCC6218C-830B-4DD3-AE28-C7CBCFC7C02F}" type="presParOf" srcId="{8FCB8BAB-B18D-464A-AFDC-20F4B4D0C23F}" destId="{B6B050FE-8089-448D-9BA0-BB51402E7EF2}" srcOrd="0" destOrd="0" presId="urn:microsoft.com/office/officeart/2005/8/layout/orgChart1"/>
    <dgm:cxn modelId="{90B221E6-0F55-4FA3-BC39-AF536879C075}" type="presParOf" srcId="{8FCB8BAB-B18D-464A-AFDC-20F4B4D0C23F}" destId="{71E1940A-7717-432C-9A79-3BC44C007264}" srcOrd="1" destOrd="0" presId="urn:microsoft.com/office/officeart/2005/8/layout/orgChart1"/>
    <dgm:cxn modelId="{9FA0D5B1-0677-4800-A722-BA633B6221EA}" type="presParOf" srcId="{B29A32EB-E0BC-4E03-BE34-F3F8C53C5F89}" destId="{771B38F2-60C7-4D4A-AFF1-37B2E8C66DEC}" srcOrd="1" destOrd="0" presId="urn:microsoft.com/office/officeart/2005/8/layout/orgChart1"/>
    <dgm:cxn modelId="{DE7F5977-69D5-46FE-A3F0-D8DAFF1C7098}" type="presParOf" srcId="{B29A32EB-E0BC-4E03-BE34-F3F8C53C5F89}" destId="{00328E6C-A84E-43DC-88F6-5FBF1B50E56E}" srcOrd="2" destOrd="0" presId="urn:microsoft.com/office/officeart/2005/8/layout/orgChart1"/>
    <dgm:cxn modelId="{66D399D5-0B86-48E2-A8A9-6F139278CDD0}" type="presParOf" srcId="{82F7E094-DF7F-494C-9EF3-8999C8CE0E82}" destId="{9F96B1B9-F9EF-4DF4-9F69-7E1746906457}" srcOrd="2" destOrd="0" presId="urn:microsoft.com/office/officeart/2005/8/layout/orgChart1"/>
  </dgm:cxnLst>
  <dgm:bg/>
  <dgm:whole/>
</dgm:dataModel>
</file>

<file path=ppt/diagrams/data2.xml><?xml version="1.0" encoding="utf-8"?>
<dgm:dataModel xmlns:dgm="http://schemas.openxmlformats.org/drawingml/2006/diagram" xmlns:a="http://schemas.openxmlformats.org/drawingml/2006/main">
  <dgm:ptLst>
    <dgm:pt modelId="{83DC1353-FCEC-4903-A64A-3679F7CD568A}"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ru-RU"/>
        </a:p>
      </dgm:t>
    </dgm:pt>
    <dgm:pt modelId="{A1C15951-AD57-4864-8AAB-F5284B108984}">
      <dgm:prSet phldrT="[Текст]">
        <dgm:style>
          <a:lnRef idx="0">
            <a:schemeClr val="accent1"/>
          </a:lnRef>
          <a:fillRef idx="3">
            <a:schemeClr val="accent1"/>
          </a:fillRef>
          <a:effectRef idx="3">
            <a:schemeClr val="accent1"/>
          </a:effectRef>
          <a:fontRef idx="minor">
            <a:schemeClr val="lt1"/>
          </a:fontRef>
        </dgm:style>
      </dgm:prSet>
      <dgm:spPr>
        <a:gradFill rotWithShape="0">
          <a:gsLst>
            <a:gs pos="0">
              <a:srgbClr val="00B0F0"/>
            </a:gs>
            <a:gs pos="80000">
              <a:srgbClr val="00B0F0"/>
            </a:gs>
            <a:gs pos="100000">
              <a:schemeClr val="accent1">
                <a:shade val="94000"/>
                <a:satMod val="135000"/>
              </a:schemeClr>
            </a:gs>
          </a:gsLst>
        </a:gradFill>
      </dgm:spPr>
      <dgm:t>
        <a:bodyPr/>
        <a:lstStyle/>
        <a:p>
          <a:pPr algn="just"/>
          <a:r>
            <a:rPr lang="uk-UA" b="1" dirty="0" smtClean="0">
              <a:solidFill>
                <a:schemeClr val="tx1"/>
              </a:solidFill>
              <a:latin typeface="Times New Roman" pitchFamily="18" charset="0"/>
              <a:cs typeface="Times New Roman" pitchFamily="18" charset="0"/>
            </a:rPr>
            <a:t>По-перше</a:t>
          </a:r>
          <a:r>
            <a:rPr lang="uk-UA" dirty="0" smtClean="0">
              <a:solidFill>
                <a:schemeClr val="tx1"/>
              </a:solidFill>
              <a:latin typeface="Times New Roman" pitchFamily="18" charset="0"/>
              <a:cs typeface="Times New Roman" pitchFamily="18" charset="0"/>
            </a:rPr>
            <a:t>, біологічне паливо може стати більш дешевою та доступною альтернативою дорогим видам палива, що імпортуються в Україну із-за кордону. А це в свою чергу сприятиме зменшенню нинішнього високого рівня залежності від іноземних постачальників енергоресурсів. </a:t>
          </a:r>
          <a:endParaRPr lang="ru-RU" dirty="0"/>
        </a:p>
      </dgm:t>
    </dgm:pt>
    <dgm:pt modelId="{5ADAC537-2280-4250-9309-8E4A740530CB}" type="parTrans" cxnId="{F4825F6B-19BA-4DE0-810E-259A2100D3B4}">
      <dgm:prSet/>
      <dgm:spPr/>
      <dgm:t>
        <a:bodyPr/>
        <a:lstStyle/>
        <a:p>
          <a:endParaRPr lang="ru-RU"/>
        </a:p>
      </dgm:t>
    </dgm:pt>
    <dgm:pt modelId="{9C4ADFB7-E22C-4250-AEA0-90AF06759020}" type="sibTrans" cxnId="{F4825F6B-19BA-4DE0-810E-259A2100D3B4}">
      <dgm:prSet/>
      <dgm:spPr/>
      <dgm:t>
        <a:bodyPr/>
        <a:lstStyle/>
        <a:p>
          <a:endParaRPr lang="ru-RU"/>
        </a:p>
      </dgm:t>
    </dgm:pt>
    <dgm:pt modelId="{F37EFE89-2FE3-4DCF-8771-39736DC001B5}">
      <dgm:prSet>
        <dgm:style>
          <a:lnRef idx="0">
            <a:schemeClr val="accent1"/>
          </a:lnRef>
          <a:fillRef idx="3">
            <a:schemeClr val="accent1"/>
          </a:fillRef>
          <a:effectRef idx="3">
            <a:schemeClr val="accent1"/>
          </a:effectRef>
          <a:fontRef idx="minor">
            <a:schemeClr val="lt1"/>
          </a:fontRef>
        </dgm:style>
      </dgm:prSet>
      <dgm:spPr>
        <a:gradFill rotWithShape="0">
          <a:gsLst>
            <a:gs pos="0">
              <a:srgbClr val="92D050"/>
            </a:gs>
            <a:gs pos="80000">
              <a:srgbClr val="92D050"/>
            </a:gs>
            <a:gs pos="100000">
              <a:schemeClr val="accent1">
                <a:shade val="94000"/>
                <a:satMod val="135000"/>
              </a:schemeClr>
            </a:gs>
          </a:gsLst>
        </a:gradFill>
      </dgm:spPr>
      <dgm:t>
        <a:bodyPr/>
        <a:lstStyle/>
        <a:p>
          <a:pPr algn="just"/>
          <a:r>
            <a:rPr lang="uk-UA" b="1" dirty="0" smtClean="0">
              <a:solidFill>
                <a:schemeClr val="tx1"/>
              </a:solidFill>
              <a:latin typeface="Times New Roman" pitchFamily="18" charset="0"/>
              <a:cs typeface="Times New Roman" pitchFamily="18" charset="0"/>
            </a:rPr>
            <a:t>По-друге</a:t>
          </a:r>
          <a:r>
            <a:rPr lang="uk-UA" dirty="0" smtClean="0">
              <a:solidFill>
                <a:schemeClr val="tx1"/>
              </a:solidFill>
              <a:latin typeface="Times New Roman" pitchFamily="18" charset="0"/>
              <a:cs typeface="Times New Roman" pitchFamily="18" charset="0"/>
            </a:rPr>
            <a:t>, виробництво палива з біомаси має велике екологічне значення, оскільки </a:t>
          </a:r>
          <a:r>
            <a:rPr lang="uk-UA" dirty="0" err="1" smtClean="0">
              <a:solidFill>
                <a:schemeClr val="tx1"/>
              </a:solidFill>
              <a:latin typeface="Times New Roman" pitchFamily="18" charset="0"/>
              <a:cs typeface="Times New Roman" pitchFamily="18" charset="0"/>
            </a:rPr>
            <a:t>зменьшуює</a:t>
          </a:r>
          <a:r>
            <a:rPr lang="uk-UA" dirty="0" smtClean="0">
              <a:solidFill>
                <a:schemeClr val="tx1"/>
              </a:solidFill>
              <a:latin typeface="Times New Roman" pitchFamily="18" charset="0"/>
              <a:cs typeface="Times New Roman" pitchFamily="18" charset="0"/>
            </a:rPr>
            <a:t> емісію парникових газів в атмосферу.</a:t>
          </a:r>
          <a:endParaRPr lang="ru-RU" dirty="0"/>
        </a:p>
      </dgm:t>
    </dgm:pt>
    <dgm:pt modelId="{1C94721D-1020-4E7C-8D86-AAE483233833}" type="parTrans" cxnId="{571F9176-1859-46E4-96E9-12AC148CFA90}">
      <dgm:prSet/>
      <dgm:spPr/>
      <dgm:t>
        <a:bodyPr/>
        <a:lstStyle/>
        <a:p>
          <a:endParaRPr lang="ru-RU"/>
        </a:p>
      </dgm:t>
    </dgm:pt>
    <dgm:pt modelId="{E8FAB32D-7A43-4F43-B322-7BADF920052E}" type="sibTrans" cxnId="{571F9176-1859-46E4-96E9-12AC148CFA90}">
      <dgm:prSet/>
      <dgm:spPr/>
      <dgm:t>
        <a:bodyPr/>
        <a:lstStyle/>
        <a:p>
          <a:endParaRPr lang="ru-RU"/>
        </a:p>
      </dgm:t>
    </dgm:pt>
    <dgm:pt modelId="{8ED63FA0-C15D-40A9-8EF5-B4A758F00E22}" type="pres">
      <dgm:prSet presAssocID="{83DC1353-FCEC-4903-A64A-3679F7CD568A}" presName="diagram" presStyleCnt="0">
        <dgm:presLayoutVars>
          <dgm:dir/>
          <dgm:resizeHandles val="exact"/>
        </dgm:presLayoutVars>
      </dgm:prSet>
      <dgm:spPr/>
      <dgm:t>
        <a:bodyPr/>
        <a:lstStyle/>
        <a:p>
          <a:endParaRPr lang="ru-RU"/>
        </a:p>
      </dgm:t>
    </dgm:pt>
    <dgm:pt modelId="{52BF973F-B763-4C5B-BBDC-B8803C69071E}" type="pres">
      <dgm:prSet presAssocID="{A1C15951-AD57-4864-8AAB-F5284B108984}" presName="node" presStyleLbl="node1" presStyleIdx="0" presStyleCnt="2" custScaleX="217872" custLinFactNeighborX="7476" custLinFactNeighborY="-51413">
        <dgm:presLayoutVars>
          <dgm:bulletEnabled val="1"/>
        </dgm:presLayoutVars>
      </dgm:prSet>
      <dgm:spPr/>
      <dgm:t>
        <a:bodyPr/>
        <a:lstStyle/>
        <a:p>
          <a:endParaRPr lang="ru-RU"/>
        </a:p>
      </dgm:t>
    </dgm:pt>
    <dgm:pt modelId="{DA1F3C5E-4F33-408F-9859-6827E1EA428A}" type="pres">
      <dgm:prSet presAssocID="{9C4ADFB7-E22C-4250-AEA0-90AF06759020}" presName="sibTrans" presStyleCnt="0"/>
      <dgm:spPr/>
    </dgm:pt>
    <dgm:pt modelId="{B53499F8-5044-4C78-8BC3-75EC1959EAA9}" type="pres">
      <dgm:prSet presAssocID="{F37EFE89-2FE3-4DCF-8771-39736DC001B5}" presName="node" presStyleLbl="node1" presStyleIdx="1" presStyleCnt="2" custScaleX="217872" custLinFactNeighborX="1945" custLinFactNeighborY="-47">
        <dgm:presLayoutVars>
          <dgm:bulletEnabled val="1"/>
        </dgm:presLayoutVars>
      </dgm:prSet>
      <dgm:spPr/>
      <dgm:t>
        <a:bodyPr/>
        <a:lstStyle/>
        <a:p>
          <a:endParaRPr lang="ru-RU"/>
        </a:p>
      </dgm:t>
    </dgm:pt>
  </dgm:ptLst>
  <dgm:cxnLst>
    <dgm:cxn modelId="{571F9176-1859-46E4-96E9-12AC148CFA90}" srcId="{83DC1353-FCEC-4903-A64A-3679F7CD568A}" destId="{F37EFE89-2FE3-4DCF-8771-39736DC001B5}" srcOrd="1" destOrd="0" parTransId="{1C94721D-1020-4E7C-8D86-AAE483233833}" sibTransId="{E8FAB32D-7A43-4F43-B322-7BADF920052E}"/>
    <dgm:cxn modelId="{F4825F6B-19BA-4DE0-810E-259A2100D3B4}" srcId="{83DC1353-FCEC-4903-A64A-3679F7CD568A}" destId="{A1C15951-AD57-4864-8AAB-F5284B108984}" srcOrd="0" destOrd="0" parTransId="{5ADAC537-2280-4250-9309-8E4A740530CB}" sibTransId="{9C4ADFB7-E22C-4250-AEA0-90AF06759020}"/>
    <dgm:cxn modelId="{0409FF3E-0299-4D25-A9BA-5FCFA37B5C76}" type="presOf" srcId="{A1C15951-AD57-4864-8AAB-F5284B108984}" destId="{52BF973F-B763-4C5B-BBDC-B8803C69071E}" srcOrd="0" destOrd="0" presId="urn:microsoft.com/office/officeart/2005/8/layout/default"/>
    <dgm:cxn modelId="{19521091-C2BC-4582-B4D1-A65FD7669801}" type="presOf" srcId="{83DC1353-FCEC-4903-A64A-3679F7CD568A}" destId="{8ED63FA0-C15D-40A9-8EF5-B4A758F00E22}" srcOrd="0" destOrd="0" presId="urn:microsoft.com/office/officeart/2005/8/layout/default"/>
    <dgm:cxn modelId="{2F616123-99BB-41EE-B5A7-6A144B34F883}" type="presOf" srcId="{F37EFE89-2FE3-4DCF-8771-39736DC001B5}" destId="{B53499F8-5044-4C78-8BC3-75EC1959EAA9}" srcOrd="0" destOrd="0" presId="urn:microsoft.com/office/officeart/2005/8/layout/default"/>
    <dgm:cxn modelId="{D837BBCB-C8F2-4DA5-86EE-D380837D9B69}" type="presParOf" srcId="{8ED63FA0-C15D-40A9-8EF5-B4A758F00E22}" destId="{52BF973F-B763-4C5B-BBDC-B8803C69071E}" srcOrd="0" destOrd="0" presId="urn:microsoft.com/office/officeart/2005/8/layout/default"/>
    <dgm:cxn modelId="{1FBCDD6E-B5E6-4AB5-92B7-3B21B4AE1FE5}" type="presParOf" srcId="{8ED63FA0-C15D-40A9-8EF5-B4A758F00E22}" destId="{DA1F3C5E-4F33-408F-9859-6827E1EA428A}" srcOrd="1" destOrd="0" presId="urn:microsoft.com/office/officeart/2005/8/layout/default"/>
    <dgm:cxn modelId="{6AEF5695-4DBF-4C83-A266-8315FFB6AE72}" type="presParOf" srcId="{8ED63FA0-C15D-40A9-8EF5-B4A758F00E22}" destId="{B53499F8-5044-4C78-8BC3-75EC1959EAA9}" srcOrd="2" destOrd="0" presId="urn:microsoft.com/office/officeart/2005/8/layout/default"/>
  </dgm:cxnLst>
  <dgm:bg/>
  <dgm:whole/>
</dgm:dataModel>
</file>

<file path=ppt/diagrams/data3.xml><?xml version="1.0" encoding="utf-8"?>
<dgm:dataModel xmlns:dgm="http://schemas.openxmlformats.org/drawingml/2006/diagram" xmlns:a="http://schemas.openxmlformats.org/drawingml/2006/main">
  <dgm:ptLst>
    <dgm:pt modelId="{3CAFA9CD-0387-46C3-A876-6035B8E49B98}"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ru-RU"/>
        </a:p>
      </dgm:t>
    </dgm:pt>
    <dgm:pt modelId="{9E8898A3-65EA-4419-A84E-A5532595A721}">
      <dgm:prSet phldrT="[Текст]"/>
      <dgm:spPr>
        <a:solidFill>
          <a:schemeClr val="accent1">
            <a:lumMod val="90000"/>
          </a:schemeClr>
        </a:solidFill>
      </dgm:spPr>
      <dgm:t>
        <a:bodyPr/>
        <a:lstStyle/>
        <a:p>
          <a:r>
            <a:rPr lang="uk-UA" dirty="0" smtClean="0">
              <a:solidFill>
                <a:schemeClr val="tx1"/>
              </a:solidFill>
              <a:latin typeface="Times New Roman" pitchFamily="18" charset="0"/>
              <a:cs typeface="Times New Roman" pitchFamily="18" charset="0"/>
            </a:rPr>
            <a:t>1 кг вугілля має калорійність 26 </a:t>
          </a:r>
          <a:r>
            <a:rPr lang="uk-UA" dirty="0" err="1" smtClean="0">
              <a:solidFill>
                <a:schemeClr val="tx1"/>
              </a:solidFill>
              <a:latin typeface="Times New Roman" pitchFamily="18" charset="0"/>
              <a:cs typeface="Times New Roman" pitchFamily="18" charset="0"/>
            </a:rPr>
            <a:t>МДж</a:t>
          </a:r>
          <a:endParaRPr lang="ru-RU" dirty="0"/>
        </a:p>
      </dgm:t>
    </dgm:pt>
    <dgm:pt modelId="{15DC2676-C1C3-4F45-AE3E-FE6A709664BC}" type="parTrans" cxnId="{9CAFBA56-D7B6-41DE-BC5A-30735AACD508}">
      <dgm:prSet/>
      <dgm:spPr/>
      <dgm:t>
        <a:bodyPr/>
        <a:lstStyle/>
        <a:p>
          <a:endParaRPr lang="ru-RU"/>
        </a:p>
      </dgm:t>
    </dgm:pt>
    <dgm:pt modelId="{786B4A6A-2A6D-476C-BAB5-C7909F3D3897}" type="sibTrans" cxnId="{9CAFBA56-D7B6-41DE-BC5A-30735AACD508}">
      <dgm:prSet/>
      <dgm:spPr/>
      <dgm:t>
        <a:bodyPr/>
        <a:lstStyle/>
        <a:p>
          <a:endParaRPr lang="ru-RU"/>
        </a:p>
      </dgm:t>
    </dgm:pt>
    <dgm:pt modelId="{179EC48C-A47B-4666-B954-034CECE20B64}">
      <dgm:prSet phldrT="[Текст]"/>
      <dgm:spPr>
        <a:solidFill>
          <a:schemeClr val="accent1">
            <a:lumMod val="90000"/>
          </a:schemeClr>
        </a:solidFill>
      </dgm:spPr>
      <dgm:t>
        <a:bodyPr/>
        <a:lstStyle/>
        <a:p>
          <a:r>
            <a:rPr lang="uk-UA" dirty="0" smtClean="0">
              <a:solidFill>
                <a:schemeClr val="tx1"/>
              </a:solidFill>
              <a:latin typeface="Times New Roman" pitchFamily="18" charset="0"/>
              <a:cs typeface="Times New Roman" pitchFamily="18" charset="0"/>
            </a:rPr>
            <a:t>1 м3 природного газу – 38 </a:t>
          </a:r>
          <a:r>
            <a:rPr lang="uk-UA" dirty="0" err="1" smtClean="0">
              <a:solidFill>
                <a:schemeClr val="tx1"/>
              </a:solidFill>
              <a:latin typeface="Times New Roman" pitchFamily="18" charset="0"/>
              <a:cs typeface="Times New Roman" pitchFamily="18" charset="0"/>
            </a:rPr>
            <a:t>МДж</a:t>
          </a:r>
          <a:r>
            <a:rPr lang="uk-UA" dirty="0" smtClean="0">
              <a:solidFill>
                <a:schemeClr val="tx1"/>
              </a:solidFill>
              <a:latin typeface="Times New Roman" pitchFamily="18" charset="0"/>
              <a:cs typeface="Times New Roman" pitchFamily="18" charset="0"/>
            </a:rPr>
            <a:t> </a:t>
          </a:r>
          <a:endParaRPr lang="ru-RU" dirty="0"/>
        </a:p>
      </dgm:t>
    </dgm:pt>
    <dgm:pt modelId="{43B9A29A-359F-4B1A-B291-4DC3364A24BE}" type="parTrans" cxnId="{DD89281E-7F11-45D7-96E8-1EB42893E8A3}">
      <dgm:prSet/>
      <dgm:spPr/>
      <dgm:t>
        <a:bodyPr/>
        <a:lstStyle/>
        <a:p>
          <a:endParaRPr lang="ru-RU"/>
        </a:p>
      </dgm:t>
    </dgm:pt>
    <dgm:pt modelId="{EA04C2CB-CD28-4ADE-8B2A-CE4EEAB305BA}" type="sibTrans" cxnId="{DD89281E-7F11-45D7-96E8-1EB42893E8A3}">
      <dgm:prSet/>
      <dgm:spPr/>
      <dgm:t>
        <a:bodyPr/>
        <a:lstStyle/>
        <a:p>
          <a:endParaRPr lang="ru-RU"/>
        </a:p>
      </dgm:t>
    </dgm:pt>
    <dgm:pt modelId="{352E6B03-A1A9-4F70-9D4D-5B87CD0CDEB0}" type="pres">
      <dgm:prSet presAssocID="{3CAFA9CD-0387-46C3-A876-6035B8E49B98}" presName="diagram" presStyleCnt="0">
        <dgm:presLayoutVars>
          <dgm:dir/>
          <dgm:resizeHandles val="exact"/>
        </dgm:presLayoutVars>
      </dgm:prSet>
      <dgm:spPr/>
      <dgm:t>
        <a:bodyPr/>
        <a:lstStyle/>
        <a:p>
          <a:endParaRPr lang="ru-RU"/>
        </a:p>
      </dgm:t>
    </dgm:pt>
    <dgm:pt modelId="{57F110F5-E145-47E1-BE28-6845465D6E46}" type="pres">
      <dgm:prSet presAssocID="{9E8898A3-65EA-4419-A84E-A5532595A721}" presName="node" presStyleLbl="node1" presStyleIdx="0" presStyleCnt="2" custScaleX="1325566" custLinFactX="7195" custLinFactNeighborX="100000" custLinFactNeighborY="-53046">
        <dgm:presLayoutVars>
          <dgm:bulletEnabled val="1"/>
        </dgm:presLayoutVars>
      </dgm:prSet>
      <dgm:spPr/>
      <dgm:t>
        <a:bodyPr/>
        <a:lstStyle/>
        <a:p>
          <a:endParaRPr lang="ru-RU"/>
        </a:p>
      </dgm:t>
    </dgm:pt>
    <dgm:pt modelId="{10B2BBAF-4197-4AF9-AFB6-E481A3EA8A6E}" type="pres">
      <dgm:prSet presAssocID="{786B4A6A-2A6D-476C-BAB5-C7909F3D3897}" presName="sibTrans" presStyleCnt="0"/>
      <dgm:spPr/>
    </dgm:pt>
    <dgm:pt modelId="{9F2C55E9-EC85-4FA9-B16F-805CDE690284}" type="pres">
      <dgm:prSet presAssocID="{179EC48C-A47B-4666-B954-034CECE20B64}" presName="node" presStyleLbl="node1" presStyleIdx="1" presStyleCnt="2" custScaleX="1325566" custLinFactX="-6110" custLinFactNeighborX="-100000" custLinFactNeighborY="1530">
        <dgm:presLayoutVars>
          <dgm:bulletEnabled val="1"/>
        </dgm:presLayoutVars>
      </dgm:prSet>
      <dgm:spPr/>
      <dgm:t>
        <a:bodyPr/>
        <a:lstStyle/>
        <a:p>
          <a:endParaRPr lang="ru-RU"/>
        </a:p>
      </dgm:t>
    </dgm:pt>
  </dgm:ptLst>
  <dgm:cxnLst>
    <dgm:cxn modelId="{881DEAC9-B28A-47B9-BE80-184AB8C77093}" type="presOf" srcId="{9E8898A3-65EA-4419-A84E-A5532595A721}" destId="{57F110F5-E145-47E1-BE28-6845465D6E46}" srcOrd="0" destOrd="0" presId="urn:microsoft.com/office/officeart/2005/8/layout/default"/>
    <dgm:cxn modelId="{1E6BC49B-BA3D-46B1-9300-495F695EEABC}" type="presOf" srcId="{3CAFA9CD-0387-46C3-A876-6035B8E49B98}" destId="{352E6B03-A1A9-4F70-9D4D-5B87CD0CDEB0}" srcOrd="0" destOrd="0" presId="urn:microsoft.com/office/officeart/2005/8/layout/default"/>
    <dgm:cxn modelId="{3A77A51F-0CCC-4CDD-95AC-6261687C28F7}" type="presOf" srcId="{179EC48C-A47B-4666-B954-034CECE20B64}" destId="{9F2C55E9-EC85-4FA9-B16F-805CDE690284}" srcOrd="0" destOrd="0" presId="urn:microsoft.com/office/officeart/2005/8/layout/default"/>
    <dgm:cxn modelId="{DD89281E-7F11-45D7-96E8-1EB42893E8A3}" srcId="{3CAFA9CD-0387-46C3-A876-6035B8E49B98}" destId="{179EC48C-A47B-4666-B954-034CECE20B64}" srcOrd="1" destOrd="0" parTransId="{43B9A29A-359F-4B1A-B291-4DC3364A24BE}" sibTransId="{EA04C2CB-CD28-4ADE-8B2A-CE4EEAB305BA}"/>
    <dgm:cxn modelId="{9CAFBA56-D7B6-41DE-BC5A-30735AACD508}" srcId="{3CAFA9CD-0387-46C3-A876-6035B8E49B98}" destId="{9E8898A3-65EA-4419-A84E-A5532595A721}" srcOrd="0" destOrd="0" parTransId="{15DC2676-C1C3-4F45-AE3E-FE6A709664BC}" sibTransId="{786B4A6A-2A6D-476C-BAB5-C7909F3D3897}"/>
    <dgm:cxn modelId="{4A7230D6-87F0-4A9C-87F3-6A1821625D68}" type="presParOf" srcId="{352E6B03-A1A9-4F70-9D4D-5B87CD0CDEB0}" destId="{57F110F5-E145-47E1-BE28-6845465D6E46}" srcOrd="0" destOrd="0" presId="urn:microsoft.com/office/officeart/2005/8/layout/default"/>
    <dgm:cxn modelId="{B156B781-ADC2-4500-A1F2-07122F668692}" type="presParOf" srcId="{352E6B03-A1A9-4F70-9D4D-5B87CD0CDEB0}" destId="{10B2BBAF-4197-4AF9-AFB6-E481A3EA8A6E}" srcOrd="1" destOrd="0" presId="urn:microsoft.com/office/officeart/2005/8/layout/default"/>
    <dgm:cxn modelId="{4491341B-5856-46A7-8B91-A1B90163715B}" type="presParOf" srcId="{352E6B03-A1A9-4F70-9D4D-5B87CD0CDEB0}" destId="{9F2C55E9-EC85-4FA9-B16F-805CDE690284}" srcOrd="2" destOrd="0" presId="urn:microsoft.com/office/officeart/2005/8/layout/default"/>
  </dgm:cxnLst>
  <dgm:bg/>
  <dgm:whole/>
</dgm:dataModel>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E033CAAE-8AF8-4899-BE31-F52757D420C1}"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DF7D4683-E355-4747-9470-C3E2AB24B1C0}"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E889716E-D796-4512-94C3-55242DFB9977}"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77DF7425-68A0-4BC4-815F-E4A4F6781DD0}"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98313033-D47C-4F12-AFA9-A6F5140A5B65}"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225670D0-AC54-41E6-B4E7-A3321C3B4070}"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48B1B7A7-46E5-4D33-BE3A-725FDB977719}"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C31389FA-19C5-4821-81DD-A8FB8E5FFB95}"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5EE2A188-216D-4D9D-9A7A-777AF8164437}"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A6BCB29D-A478-4C47-B6A5-D6683777B379}"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F4C3AD3A-0FA7-4585-B939-99D198D68343}"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F5F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90400740-F6A1-4FBA-ACBC-EF037D82E288}"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5.xml"/><Relationship Id="rId4" Type="http://schemas.openxmlformats.org/officeDocument/2006/relationships/image" Target="../media/image7.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eaLnBrk="1" hangingPunct="1"/>
            <a:r>
              <a:rPr lang="uk-UA" b="1" smtClean="0"/>
              <a:t>ВЕРБА ЕНЕРГЕТИЧНА </a:t>
            </a:r>
            <a:r>
              <a:rPr lang="en-US" b="1" smtClean="0"/>
              <a:t>SALIX VIMINALIS SP</a:t>
            </a:r>
            <a:endParaRPr lang="ru-RU" b="1" smtClean="0"/>
          </a:p>
        </p:txBody>
      </p:sp>
      <p:sp>
        <p:nvSpPr>
          <p:cNvPr id="2051" name="Rectangle 3"/>
          <p:cNvSpPr>
            <a:spLocks noGrp="1" noChangeArrowheads="1"/>
          </p:cNvSpPr>
          <p:nvPr>
            <p:ph type="subTitle" idx="1"/>
          </p:nvPr>
        </p:nvSpPr>
        <p:spPr>
          <a:xfrm>
            <a:off x="1371600" y="3886200"/>
            <a:ext cx="6400800" cy="685800"/>
          </a:xfrm>
        </p:spPr>
        <p:txBody>
          <a:bodyPr/>
          <a:lstStyle/>
          <a:p>
            <a:pPr eaLnBrk="1" hangingPunct="1"/>
            <a:r>
              <a:rPr lang="ru-RU" smtClean="0"/>
              <a:t>Використання енергетично</a:t>
            </a:r>
            <a:r>
              <a:rPr lang="uk-UA" smtClean="0"/>
              <a:t>ї лози</a:t>
            </a:r>
          </a:p>
          <a:p>
            <a:pPr eaLnBrk="1" hangingPunct="1"/>
            <a:endParaRPr lang="ru-RU" smtClean="0"/>
          </a:p>
        </p:txBody>
      </p:sp>
      <p:pic>
        <p:nvPicPr>
          <p:cNvPr id="2052" name="Picture 4" descr="\\Linux\all\green_energy.png"/>
          <p:cNvPicPr>
            <a:picLocks noChangeAspect="1" noChangeArrowheads="1"/>
          </p:cNvPicPr>
          <p:nvPr/>
        </p:nvPicPr>
        <p:blipFill>
          <a:blip r:embed="rId2"/>
          <a:srcRect/>
          <a:stretch>
            <a:fillRect/>
          </a:stretch>
        </p:blipFill>
        <p:spPr bwMode="auto">
          <a:xfrm>
            <a:off x="3929063" y="5929313"/>
            <a:ext cx="1143000" cy="681037"/>
          </a:xfrm>
          <a:prstGeom prst="rect">
            <a:avLst/>
          </a:prstGeom>
          <a:noFill/>
          <a:ln w="9525">
            <a:noFill/>
            <a:miter lim="800000"/>
            <a:headEnd/>
            <a:tailEnd/>
          </a:ln>
        </p:spPr>
      </p:pic>
      <p:sp>
        <p:nvSpPr>
          <p:cNvPr id="2053" name="TextBox 5"/>
          <p:cNvSpPr txBox="1">
            <a:spLocks noChangeArrowheads="1"/>
          </p:cNvSpPr>
          <p:nvPr/>
        </p:nvSpPr>
        <p:spPr bwMode="auto">
          <a:xfrm>
            <a:off x="3214688" y="6581775"/>
            <a:ext cx="2857500" cy="276225"/>
          </a:xfrm>
          <a:prstGeom prst="rect">
            <a:avLst/>
          </a:prstGeom>
          <a:noFill/>
          <a:ln w="9525">
            <a:noFill/>
            <a:miter lim="800000"/>
            <a:headEnd/>
            <a:tailEnd/>
          </a:ln>
        </p:spPr>
        <p:txBody>
          <a:bodyPr>
            <a:spAutoFit/>
          </a:bodyPr>
          <a:lstStyle/>
          <a:p>
            <a:r>
              <a:rPr lang="ru-RU" sz="1200" b="1"/>
              <a:t>ТОВ «АГРАРНА </a:t>
            </a:r>
            <a:r>
              <a:rPr lang="uk-UA" sz="1200" b="1"/>
              <a:t>СПІВДРУЖНІСТЬ</a:t>
            </a:r>
            <a:r>
              <a:rPr lang="ru-RU" sz="1200" b="1"/>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Заголовок 1"/>
          <p:cNvSpPr>
            <a:spLocks noGrp="1"/>
          </p:cNvSpPr>
          <p:nvPr>
            <p:ph type="title"/>
          </p:nvPr>
        </p:nvSpPr>
        <p:spPr>
          <a:xfrm>
            <a:off x="457200" y="274638"/>
            <a:ext cx="8229600" cy="582612"/>
          </a:xfrm>
        </p:spPr>
        <p:txBody>
          <a:bodyPr/>
          <a:lstStyle/>
          <a:p>
            <a:pPr eaLnBrk="1" hangingPunct="1"/>
            <a:r>
              <a:rPr lang="uk-UA" sz="3200" b="1" i="1" smtClean="0">
                <a:solidFill>
                  <a:srgbClr val="0070C0"/>
                </a:solidFill>
                <a:latin typeface="Times New Roman" pitchFamily="18" charset="0"/>
                <a:cs typeface="Times New Roman" pitchFamily="18" charset="0"/>
              </a:rPr>
              <a:t>Збільшення площ зелених насаджень</a:t>
            </a:r>
            <a:endParaRPr lang="ru-RU" sz="3200" b="1" i="1" smtClean="0">
              <a:solidFill>
                <a:srgbClr val="0070C0"/>
              </a:solidFill>
              <a:latin typeface="Times New Roman" pitchFamily="18" charset="0"/>
              <a:cs typeface="Times New Roman" pitchFamily="18" charset="0"/>
            </a:endParaRPr>
          </a:p>
        </p:txBody>
      </p:sp>
      <p:sp>
        <p:nvSpPr>
          <p:cNvPr id="11267" name="Содержимое 2"/>
          <p:cNvSpPr>
            <a:spLocks noGrp="1"/>
          </p:cNvSpPr>
          <p:nvPr>
            <p:ph idx="1"/>
          </p:nvPr>
        </p:nvSpPr>
        <p:spPr>
          <a:xfrm>
            <a:off x="457200" y="1071563"/>
            <a:ext cx="8229600" cy="5054600"/>
          </a:xfrm>
        </p:spPr>
        <p:txBody>
          <a:bodyPr/>
          <a:lstStyle/>
          <a:p>
            <a:pPr marL="0" algn="just" eaLnBrk="1" hangingPunct="1">
              <a:buFontTx/>
              <a:buNone/>
            </a:pPr>
            <a:r>
              <a:rPr lang="uk-UA" sz="2200" smtClean="0">
                <a:latin typeface="Times New Roman" pitchFamily="18" charset="0"/>
                <a:cs typeface="Times New Roman" pitchFamily="18" charset="0"/>
              </a:rPr>
              <a:t>Одночасно лоза Salix Viminalis може частково вирішити проблему з недостатньою кількістю зелених насаджень. Завдяки швидкому росту вже через два роки після посадки лоза матиме достатню біомасу щоб поглинати велику кількість двоокису вуглецю. Насадження лози також зможуть поглинати велику частину пилу та інших відходів, які викидаються в атмосферне повітря промисловими об’єктами. Таким чином може бути зменшена кількість парникових газів та інших шкідливих речовин в атмосфері.</a:t>
            </a:r>
            <a:endParaRPr lang="ru-RU" sz="220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Заголовок 1"/>
          <p:cNvSpPr>
            <a:spLocks noGrp="1"/>
          </p:cNvSpPr>
          <p:nvPr>
            <p:ph type="title"/>
          </p:nvPr>
        </p:nvSpPr>
        <p:spPr/>
        <p:txBody>
          <a:bodyPr/>
          <a:lstStyle/>
          <a:p>
            <a:pPr eaLnBrk="1" hangingPunct="1"/>
            <a:endParaRPr lang="ru-RU" smtClean="0"/>
          </a:p>
        </p:txBody>
      </p:sp>
      <p:sp>
        <p:nvSpPr>
          <p:cNvPr id="12291" name="Содержимое 2"/>
          <p:cNvSpPr>
            <a:spLocks noGrp="1"/>
          </p:cNvSpPr>
          <p:nvPr>
            <p:ph idx="1"/>
          </p:nvPr>
        </p:nvSpPr>
        <p:spPr/>
        <p:txBody>
          <a:bodyPr/>
          <a:lstStyle/>
          <a:p>
            <a:pPr eaLnBrk="1" hangingPunct="1"/>
            <a:endParaRPr lang="ru-RU" smtClean="0"/>
          </a:p>
        </p:txBody>
      </p:sp>
      <p:pic>
        <p:nvPicPr>
          <p:cNvPr id="12292" name="Picture 4" descr="P1020947"/>
          <p:cNvPicPr>
            <a:picLocks noChangeAspect="1" noChangeArrowheads="1"/>
          </p:cNvPicPr>
          <p:nvPr/>
        </p:nvPicPr>
        <p:blipFill>
          <a:blip r:embed="rId2"/>
          <a:srcRect/>
          <a:stretch>
            <a:fillRect/>
          </a:stretch>
        </p:blipFill>
        <p:spPr bwMode="auto">
          <a:xfrm>
            <a:off x="-304800" y="-228600"/>
            <a:ext cx="9753600" cy="7315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Заголовок 1"/>
          <p:cNvSpPr>
            <a:spLocks noGrp="1"/>
          </p:cNvSpPr>
          <p:nvPr>
            <p:ph type="title"/>
          </p:nvPr>
        </p:nvSpPr>
        <p:spPr>
          <a:xfrm>
            <a:off x="457200" y="274638"/>
            <a:ext cx="8229600" cy="511175"/>
          </a:xfrm>
        </p:spPr>
        <p:txBody>
          <a:bodyPr/>
          <a:lstStyle/>
          <a:p>
            <a:pPr eaLnBrk="1" hangingPunct="1"/>
            <a:r>
              <a:rPr lang="uk-UA" sz="3200" b="1" i="1" smtClean="0">
                <a:solidFill>
                  <a:srgbClr val="0070C0"/>
                </a:solidFill>
                <a:latin typeface="Times New Roman" pitchFamily="18" charset="0"/>
                <a:cs typeface="Times New Roman" pitchFamily="18" charset="0"/>
              </a:rPr>
              <a:t>Використання лози в енергетичній сфері</a:t>
            </a:r>
            <a:endParaRPr lang="ru-RU" sz="3200" b="1" i="1" smtClean="0">
              <a:solidFill>
                <a:srgbClr val="0070C0"/>
              </a:solidFill>
              <a:latin typeface="Times New Roman" pitchFamily="18" charset="0"/>
              <a:cs typeface="Times New Roman" pitchFamily="18" charset="0"/>
            </a:endParaRPr>
          </a:p>
        </p:txBody>
      </p:sp>
      <p:sp>
        <p:nvSpPr>
          <p:cNvPr id="13315" name="Содержимое 2"/>
          <p:cNvSpPr>
            <a:spLocks noGrp="1"/>
          </p:cNvSpPr>
          <p:nvPr>
            <p:ph idx="1"/>
          </p:nvPr>
        </p:nvSpPr>
        <p:spPr>
          <a:xfrm>
            <a:off x="457200" y="857250"/>
            <a:ext cx="8229600" cy="5268913"/>
          </a:xfrm>
        </p:spPr>
        <p:txBody>
          <a:bodyPr/>
          <a:lstStyle/>
          <a:p>
            <a:pPr marL="0" algn="just" eaLnBrk="1" hangingPunct="1">
              <a:buFontTx/>
              <a:buNone/>
            </a:pPr>
            <a:r>
              <a:rPr lang="uk-UA" sz="2200" smtClean="0">
                <a:latin typeface="Times New Roman" pitchFamily="18" charset="0"/>
                <a:cs typeface="Times New Roman" pitchFamily="18" charset="0"/>
              </a:rPr>
              <a:t>Використання лози в якості екологічно чистого джерела енергії має велике значення для України. </a:t>
            </a:r>
          </a:p>
          <a:p>
            <a:pPr marL="0" algn="just" eaLnBrk="1" hangingPunct="1">
              <a:buFontTx/>
              <a:buNone/>
            </a:pPr>
            <a:endParaRPr lang="uk-UA" sz="2200" smtClean="0">
              <a:latin typeface="Times New Roman" pitchFamily="18" charset="0"/>
              <a:cs typeface="Times New Roman" pitchFamily="18" charset="0"/>
            </a:endParaRPr>
          </a:p>
          <a:p>
            <a:pPr marL="0" algn="just" eaLnBrk="1" hangingPunct="1">
              <a:buFontTx/>
              <a:buNone/>
            </a:pPr>
            <a:endParaRPr lang="uk-UA" sz="2200" smtClean="0">
              <a:latin typeface="Times New Roman" pitchFamily="18" charset="0"/>
              <a:cs typeface="Times New Roman" pitchFamily="18" charset="0"/>
            </a:endParaRPr>
          </a:p>
        </p:txBody>
      </p:sp>
      <p:graphicFrame>
        <p:nvGraphicFramePr>
          <p:cNvPr id="5" name="Схема 4"/>
          <p:cNvGraphicFramePr/>
          <p:nvPr/>
        </p:nvGraphicFramePr>
        <p:xfrm>
          <a:off x="500034" y="1714488"/>
          <a:ext cx="8001056" cy="47783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Заголовок 1"/>
          <p:cNvSpPr>
            <a:spLocks noGrp="1"/>
          </p:cNvSpPr>
          <p:nvPr>
            <p:ph type="title"/>
          </p:nvPr>
        </p:nvSpPr>
        <p:spPr>
          <a:xfrm>
            <a:off x="457200" y="274638"/>
            <a:ext cx="8229600" cy="439737"/>
          </a:xfrm>
        </p:spPr>
        <p:txBody>
          <a:bodyPr/>
          <a:lstStyle/>
          <a:p>
            <a:pPr eaLnBrk="1" hangingPunct="1"/>
            <a:r>
              <a:rPr lang="uk-UA" sz="3200" b="1" i="1" smtClean="0">
                <a:solidFill>
                  <a:srgbClr val="0070C0"/>
                </a:solidFill>
                <a:latin typeface="Times New Roman" pitchFamily="18" charset="0"/>
                <a:cs typeface="Times New Roman" pitchFamily="18" charset="0"/>
              </a:rPr>
              <a:t>Екологічні показники палива з біомаси</a:t>
            </a:r>
            <a:endParaRPr lang="ru-RU" sz="3200" b="1" i="1" smtClean="0">
              <a:solidFill>
                <a:srgbClr val="0070C0"/>
              </a:solidFill>
              <a:latin typeface="Times New Roman" pitchFamily="18" charset="0"/>
              <a:cs typeface="Times New Roman" pitchFamily="18" charset="0"/>
            </a:endParaRPr>
          </a:p>
        </p:txBody>
      </p:sp>
      <p:sp>
        <p:nvSpPr>
          <p:cNvPr id="14339" name="Содержимое 2"/>
          <p:cNvSpPr>
            <a:spLocks noGrp="1"/>
          </p:cNvSpPr>
          <p:nvPr>
            <p:ph idx="1"/>
          </p:nvPr>
        </p:nvSpPr>
        <p:spPr>
          <a:xfrm>
            <a:off x="457200" y="928688"/>
            <a:ext cx="8229600" cy="5197475"/>
          </a:xfrm>
        </p:spPr>
        <p:txBody>
          <a:bodyPr/>
          <a:lstStyle/>
          <a:p>
            <a:pPr marL="0" algn="just" eaLnBrk="1" hangingPunct="1">
              <a:buFontTx/>
              <a:buNone/>
            </a:pPr>
            <a:r>
              <a:rPr lang="uk-UA" sz="2200" smtClean="0">
                <a:latin typeface="Times New Roman" pitchFamily="18" charset="0"/>
                <a:cs typeface="Times New Roman" pitchFamily="18" charset="0"/>
              </a:rPr>
              <a:t>При спалюванні біомаси не утворюється більше вуглекислого газу, ніж було поглинуто рослиною за життя, оскільки рослини в процесі фотосинтезу засвоюють цей газ. Відтак ті обсяги СО2, що виділяються при спалюванні біомаси, і ті, що споживаються рослинами протягом їх росту, врівноважують одне одного. Тобто використання біомаси для виробництва енергії не збільшує концентрацію вуглекислого газу в атмосфері. До того ж енергія, що витрачається на підготовку палива, не перевищує декількох відсотків від отримуваного тепла. При спалюванні біомаси виділяється значно менше окису сірі в порівнянні із спалюванням вугілля. Емісія окису азоту залежить від процесу спалювання, і часто завдяки низьким температурам горіння кількість окису азоту менша, ніж при спалюванні вугілля або мазуту.</a:t>
            </a:r>
            <a:endParaRPr lang="ru-RU" sz="220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Заголовок 1"/>
          <p:cNvSpPr>
            <a:spLocks noGrp="1"/>
          </p:cNvSpPr>
          <p:nvPr>
            <p:ph type="title"/>
          </p:nvPr>
        </p:nvSpPr>
        <p:spPr>
          <a:xfrm>
            <a:off x="457200" y="274638"/>
            <a:ext cx="8229600" cy="511175"/>
          </a:xfrm>
        </p:spPr>
        <p:txBody>
          <a:bodyPr/>
          <a:lstStyle/>
          <a:p>
            <a:pPr eaLnBrk="1" hangingPunct="1"/>
            <a:r>
              <a:rPr lang="uk-UA" sz="3200" b="1" i="1" smtClean="0">
                <a:solidFill>
                  <a:srgbClr val="0070C0"/>
                </a:solidFill>
                <a:latin typeface="Times New Roman" pitchFamily="18" charset="0"/>
                <a:cs typeface="Times New Roman" pitchFamily="18" charset="0"/>
              </a:rPr>
              <a:t>Енергетичні показники палива з біомаси</a:t>
            </a:r>
            <a:endParaRPr lang="ru-RU" sz="3200" b="1" i="1" smtClean="0">
              <a:solidFill>
                <a:srgbClr val="0070C0"/>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 y="928688"/>
            <a:ext cx="8229600" cy="5197475"/>
          </a:xfrm>
        </p:spPr>
        <p:txBody>
          <a:bodyPr/>
          <a:lstStyle/>
          <a:p>
            <a:pPr marL="0" algn="just" eaLnBrk="1" hangingPunct="1">
              <a:buFontTx/>
              <a:buNone/>
              <a:defRPr/>
            </a:pPr>
            <a:r>
              <a:rPr lang="uk-UA" sz="2200" dirty="0" smtClean="0">
                <a:latin typeface="Times New Roman" pitchFamily="18" charset="0"/>
                <a:cs typeface="Times New Roman" pitchFamily="18" charset="0"/>
              </a:rPr>
              <a:t>Калорійність одного кілограму сухої біомаси лози становить близько 18 </a:t>
            </a:r>
            <a:r>
              <a:rPr lang="uk-UA" sz="2200" dirty="0" err="1" smtClean="0">
                <a:latin typeface="Times New Roman" pitchFamily="18" charset="0"/>
                <a:cs typeface="Times New Roman" pitchFamily="18" charset="0"/>
              </a:rPr>
              <a:t>МДж</a:t>
            </a:r>
            <a:r>
              <a:rPr lang="uk-UA" sz="2200" dirty="0" smtClean="0">
                <a:latin typeface="Times New Roman" pitchFamily="18" charset="0"/>
                <a:cs typeface="Times New Roman" pitchFamily="18" charset="0"/>
              </a:rPr>
              <a:t> Для порівняння можна навести наступні дані:  </a:t>
            </a:r>
          </a:p>
          <a:p>
            <a:pPr marL="0" algn="just" eaLnBrk="1" hangingPunct="1">
              <a:buFontTx/>
              <a:buChar char="-"/>
              <a:defRPr/>
            </a:pPr>
            <a:endParaRPr lang="uk-UA" sz="2200" dirty="0" smtClean="0">
              <a:latin typeface="Times New Roman" pitchFamily="18" charset="0"/>
              <a:cs typeface="Times New Roman" pitchFamily="18" charset="0"/>
            </a:endParaRPr>
          </a:p>
          <a:p>
            <a:pPr marL="0" algn="just" eaLnBrk="1" hangingPunct="1">
              <a:buFontTx/>
              <a:buChar char="-"/>
              <a:defRPr/>
            </a:pPr>
            <a:endParaRPr lang="uk-UA" sz="2200" dirty="0" smtClean="0">
              <a:latin typeface="Times New Roman" pitchFamily="18" charset="0"/>
              <a:cs typeface="Times New Roman" pitchFamily="18" charset="0"/>
            </a:endParaRPr>
          </a:p>
          <a:p>
            <a:pPr marL="0" algn="just" eaLnBrk="1" hangingPunct="1">
              <a:buFontTx/>
              <a:buChar char="-"/>
              <a:defRPr/>
            </a:pPr>
            <a:endParaRPr lang="uk-UA" sz="2200" dirty="0" smtClean="0">
              <a:latin typeface="Times New Roman" pitchFamily="18" charset="0"/>
              <a:cs typeface="Times New Roman" pitchFamily="18" charset="0"/>
            </a:endParaRPr>
          </a:p>
          <a:p>
            <a:pPr marL="0" algn="just" eaLnBrk="1" hangingPunct="1">
              <a:buFontTx/>
              <a:buNone/>
              <a:defRPr/>
            </a:pPr>
            <a:r>
              <a:rPr lang="uk-UA" sz="2200" dirty="0" smtClean="0">
                <a:latin typeface="Times New Roman" pitchFamily="18" charset="0"/>
                <a:cs typeface="Times New Roman" pitchFamily="18" charset="0"/>
              </a:rPr>
              <a:t>Таким чином, 1 тонна сухої біомаси лози може замінити 750 кілограм вугілля або 500 м3 природного газу, а значить 1 га лози може щорічно давати екологічне паливо еквівалентне 22 - 30 тонам вугілля або 15000 – 20000 м3 природного газу. При цьому вартість лози у порівнянні з іншими видами палива є значно меншою. До того ж біомасу з лози можна також мішати з вугіллям і вугільними відходами не замінюючи при цьому конструкцію топок.</a:t>
            </a:r>
            <a:endParaRPr lang="ru-RU" sz="2200" dirty="0" smtClean="0">
              <a:latin typeface="Times New Roman" pitchFamily="18" charset="0"/>
              <a:cs typeface="Times New Roman" pitchFamily="18" charset="0"/>
            </a:endParaRPr>
          </a:p>
          <a:p>
            <a:pPr eaLnBrk="1" hangingPunct="1">
              <a:buFontTx/>
              <a:buNone/>
              <a:defRPr/>
            </a:pPr>
            <a:endParaRPr lang="ru-RU" dirty="0" smtClean="0"/>
          </a:p>
        </p:txBody>
      </p:sp>
      <p:graphicFrame>
        <p:nvGraphicFramePr>
          <p:cNvPr id="4" name="Схема 3"/>
          <p:cNvGraphicFramePr/>
          <p:nvPr/>
        </p:nvGraphicFramePr>
        <p:xfrm>
          <a:off x="571472" y="1785926"/>
          <a:ext cx="8001056" cy="7858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Заголовок 1"/>
          <p:cNvSpPr>
            <a:spLocks noGrp="1"/>
          </p:cNvSpPr>
          <p:nvPr>
            <p:ph type="title"/>
          </p:nvPr>
        </p:nvSpPr>
        <p:spPr>
          <a:xfrm>
            <a:off x="457200" y="274638"/>
            <a:ext cx="8229600" cy="725487"/>
          </a:xfrm>
        </p:spPr>
        <p:txBody>
          <a:bodyPr/>
          <a:lstStyle/>
          <a:p>
            <a:pPr eaLnBrk="1" hangingPunct="1"/>
            <a:r>
              <a:rPr lang="uk-UA" sz="3200" b="1" i="1" smtClean="0">
                <a:solidFill>
                  <a:srgbClr val="0070C0"/>
                </a:solidFill>
                <a:latin typeface="Times New Roman" pitchFamily="18" charset="0"/>
                <a:cs typeface="Times New Roman" pitchFamily="18" charset="0"/>
              </a:rPr>
              <a:t>Використання лози в енергетичній сфері</a:t>
            </a:r>
            <a:endParaRPr lang="ru-RU" sz="3200" smtClean="0"/>
          </a:p>
        </p:txBody>
      </p:sp>
      <p:pic>
        <p:nvPicPr>
          <p:cNvPr id="16387" name="Picture 4" descr="032_resize"/>
          <p:cNvPicPr>
            <a:picLocks noGrp="1" noChangeAspect="1" noChangeArrowheads="1"/>
          </p:cNvPicPr>
          <p:nvPr>
            <p:ph sz="half" idx="2"/>
          </p:nvPr>
        </p:nvPicPr>
        <p:blipFill>
          <a:blip r:embed="rId2"/>
          <a:srcRect/>
          <a:stretch>
            <a:fillRect/>
          </a:stretch>
        </p:blipFill>
        <p:spPr>
          <a:xfrm>
            <a:off x="428625" y="1071563"/>
            <a:ext cx="3929063" cy="5500687"/>
          </a:xfrm>
          <a:noFill/>
        </p:spPr>
      </p:pic>
      <p:pic>
        <p:nvPicPr>
          <p:cNvPr id="16388" name="Picture 4" descr="011_resize"/>
          <p:cNvPicPr>
            <a:picLocks noGrp="1" noChangeAspect="1" noChangeArrowheads="1"/>
          </p:cNvPicPr>
          <p:nvPr>
            <p:ph sz="quarter" idx="4"/>
          </p:nvPr>
        </p:nvPicPr>
        <p:blipFill>
          <a:blip r:embed="rId3"/>
          <a:srcRect/>
          <a:stretch>
            <a:fillRect/>
          </a:stretch>
        </p:blipFill>
        <p:spPr>
          <a:xfrm>
            <a:off x="4643438" y="1071563"/>
            <a:ext cx="3857625" cy="2643187"/>
          </a:xfrm>
          <a:noFill/>
        </p:spPr>
      </p:pic>
      <p:pic>
        <p:nvPicPr>
          <p:cNvPr id="16389" name="Picture 4" descr="009_resize"/>
          <p:cNvPicPr>
            <a:picLocks noChangeAspect="1" noChangeArrowheads="1"/>
          </p:cNvPicPr>
          <p:nvPr/>
        </p:nvPicPr>
        <p:blipFill>
          <a:blip r:embed="rId4"/>
          <a:srcRect/>
          <a:stretch>
            <a:fillRect/>
          </a:stretch>
        </p:blipFill>
        <p:spPr bwMode="auto">
          <a:xfrm>
            <a:off x="4643438" y="3857625"/>
            <a:ext cx="3857625" cy="2724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274638"/>
            <a:ext cx="8229600" cy="1011237"/>
          </a:xfrm>
        </p:spPr>
        <p:txBody>
          <a:bodyPr/>
          <a:lstStyle/>
          <a:p>
            <a:pPr eaLnBrk="1" hangingPunct="1"/>
            <a:r>
              <a:rPr lang="ru-RU" sz="3200" b="1" i="1" smtClean="0">
                <a:solidFill>
                  <a:srgbClr val="0070C0"/>
                </a:solidFill>
                <a:latin typeface="Times New Roman" pitchFamily="18" charset="0"/>
                <a:cs typeface="Times New Roman" pitchFamily="18" charset="0"/>
              </a:rPr>
              <a:t>Залежності для вирощування рослини вид грунту та кліматичних умов.</a:t>
            </a:r>
          </a:p>
        </p:txBody>
      </p:sp>
      <p:sp>
        <p:nvSpPr>
          <p:cNvPr id="17411" name="Rectangle 3"/>
          <p:cNvSpPr>
            <a:spLocks noGrp="1" noChangeArrowheads="1"/>
          </p:cNvSpPr>
          <p:nvPr>
            <p:ph type="body" idx="1"/>
          </p:nvPr>
        </p:nvSpPr>
        <p:spPr>
          <a:xfrm>
            <a:off x="457200" y="1428750"/>
            <a:ext cx="8229600" cy="4697413"/>
          </a:xfrm>
        </p:spPr>
        <p:txBody>
          <a:bodyPr/>
          <a:lstStyle/>
          <a:p>
            <a:pPr algn="just" eaLnBrk="1" hangingPunct="1">
              <a:lnSpc>
                <a:spcPct val="80000"/>
              </a:lnSpc>
            </a:pPr>
            <a:r>
              <a:rPr lang="uk-UA" sz="2000" smtClean="0"/>
              <a:t> </a:t>
            </a:r>
            <a:r>
              <a:rPr lang="uk-UA" sz="2200" smtClean="0">
                <a:latin typeface="Times New Roman" pitchFamily="18" charset="0"/>
                <a:cs typeface="Times New Roman" pitchFamily="18" charset="0"/>
              </a:rPr>
              <a:t>Лоза (Salix Viminalis Sp.) широко зустрічається на територіях з помірним і холодним кліматом, добре переносить значні температурні коливання.</a:t>
            </a:r>
          </a:p>
          <a:p>
            <a:pPr algn="just" eaLnBrk="1" hangingPunct="1">
              <a:lnSpc>
                <a:spcPct val="80000"/>
              </a:lnSpc>
            </a:pPr>
            <a:r>
              <a:rPr lang="uk-UA" sz="2200" smtClean="0">
                <a:latin typeface="Times New Roman" pitchFamily="18" charset="0"/>
                <a:cs typeface="Times New Roman" pitchFamily="18" charset="0"/>
              </a:rPr>
              <a:t> Лоза здатна рости на несприятливих ґрунтах, приміром, як рекультиваційна культура на рекультивованих землях відкритих шахт. Звичайно, в таких умовах вона не ростиме настільки швидко, як при "нормальних" умовах, але розвинута коренева система рослини уможливлює ріст і на несприятливому ґрунті. На таких територіях лоза сприятиме утворенню в ґрунті гумусу. Оптимальним для росту рослини є легко-кислі ґрунти з 5,5-6,5 рН, але може проростати і на ґрунтах з рівнем рН від 3,5 до 10. сприятливим для проростання є збагачений водою ґрунт.</a:t>
            </a:r>
          </a:p>
          <a:p>
            <a:pPr eaLnBrk="1" hangingPunct="1">
              <a:lnSpc>
                <a:spcPct val="80000"/>
              </a:lnSpc>
              <a:buFontTx/>
              <a:buNone/>
            </a:pPr>
            <a:endParaRPr lang="uk-UA" sz="200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endParaRPr lang="ru-RU" smtClean="0"/>
          </a:p>
        </p:txBody>
      </p:sp>
      <p:sp>
        <p:nvSpPr>
          <p:cNvPr id="18435" name="Rectangle 3"/>
          <p:cNvSpPr>
            <a:spLocks noGrp="1" noChangeArrowheads="1"/>
          </p:cNvSpPr>
          <p:nvPr>
            <p:ph type="body" idx="1"/>
          </p:nvPr>
        </p:nvSpPr>
        <p:spPr/>
        <p:txBody>
          <a:bodyPr/>
          <a:lstStyle/>
          <a:p>
            <a:pPr eaLnBrk="1" hangingPunct="1"/>
            <a:endParaRPr lang="ru-RU" smtClean="0"/>
          </a:p>
        </p:txBody>
      </p:sp>
      <p:pic>
        <p:nvPicPr>
          <p:cNvPr id="18436" name="Picture 4" descr="IMG_006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57188" y="274638"/>
            <a:ext cx="8329612" cy="511175"/>
          </a:xfrm>
        </p:spPr>
        <p:txBody>
          <a:bodyPr/>
          <a:lstStyle/>
          <a:p>
            <a:pPr eaLnBrk="1" hangingPunct="1"/>
            <a:r>
              <a:rPr lang="ru-RU" sz="3200" b="1" i="1" smtClean="0">
                <a:solidFill>
                  <a:srgbClr val="0070C0"/>
                </a:solidFill>
                <a:latin typeface="Times New Roman" pitchFamily="18" charset="0"/>
                <a:cs typeface="Times New Roman" pitchFamily="18" charset="0"/>
              </a:rPr>
              <a:t>Висадження на грунти та агротехніка лози </a:t>
            </a:r>
          </a:p>
        </p:txBody>
      </p:sp>
      <p:sp>
        <p:nvSpPr>
          <p:cNvPr id="19459" name="Rectangle 3"/>
          <p:cNvSpPr>
            <a:spLocks noGrp="1" noChangeArrowheads="1"/>
          </p:cNvSpPr>
          <p:nvPr>
            <p:ph type="body" idx="1"/>
          </p:nvPr>
        </p:nvSpPr>
        <p:spPr>
          <a:xfrm>
            <a:off x="457200" y="857250"/>
            <a:ext cx="8229600" cy="5500688"/>
          </a:xfrm>
        </p:spPr>
        <p:txBody>
          <a:bodyPr/>
          <a:lstStyle/>
          <a:p>
            <a:pPr eaLnBrk="1" hangingPunct="1">
              <a:lnSpc>
                <a:spcPct val="80000"/>
              </a:lnSpc>
            </a:pPr>
            <a:r>
              <a:rPr lang="uk-UA" sz="2000" smtClean="0">
                <a:latin typeface="Times New Roman" pitchFamily="18" charset="0"/>
                <a:cs typeface="Times New Roman" pitchFamily="18" charset="0"/>
              </a:rPr>
              <a:t>Селекційно виведена для енергетичних цілей лоза розсаджується сажанцями завдовжки дл. 20 см. Перед висадженням саджанці замочують у воду на 24-48 годин, що сприяє з одної сторони температурній адаптації, з іншої - рослина за цей період нагромаджує таку кількість води, завдяки якій здатна без опадів та денного поливання рости після перенесення в грунт.</a:t>
            </a:r>
          </a:p>
          <a:p>
            <a:pPr eaLnBrk="1" hangingPunct="1">
              <a:lnSpc>
                <a:spcPct val="80000"/>
              </a:lnSpc>
            </a:pPr>
            <a:r>
              <a:rPr lang="uk-UA" sz="2000" smtClean="0">
                <a:latin typeface="Times New Roman" pitchFamily="18" charset="0"/>
                <a:cs typeface="Times New Roman" pitchFamily="18" charset="0"/>
              </a:rPr>
              <a:t>Доцільно здійснювати пересадження в грунт лози ранньою весною, одразу після морозів. У цей час вологість грунту є найбільш сприятливою. На тих територіях де очікуються весняні паводки, можливо здійснювати висадження в грунт пізньою осінню. В останньому випадку весняний паводок сприятливо впливатиме на ріст і розвиток рослини.</a:t>
            </a:r>
          </a:p>
          <a:p>
            <a:pPr eaLnBrk="1" hangingPunct="1">
              <a:lnSpc>
                <a:spcPct val="80000"/>
              </a:lnSpc>
            </a:pPr>
            <a:r>
              <a:rPr lang="uk-UA" sz="2000" smtClean="0">
                <a:latin typeface="Times New Roman" pitchFamily="18" charset="0"/>
                <a:cs typeface="Times New Roman" pitchFamily="18" charset="0"/>
              </a:rPr>
              <a:t> Пересадження в грунт саженців можна здійснювати вручну, або механізовано. Грунт перед цим необхідно відповідним чином підготувати (проорати і поробити) та очистити від бурянів.</a:t>
            </a:r>
          </a:p>
          <a:p>
            <a:pPr eaLnBrk="1" hangingPunct="1">
              <a:lnSpc>
                <a:spcPct val="80000"/>
              </a:lnSpc>
            </a:pPr>
            <a:r>
              <a:rPr lang="uk-UA" sz="2000" smtClean="0">
                <a:latin typeface="Times New Roman" pitchFamily="18" charset="0"/>
                <a:cs typeface="Times New Roman" pitchFamily="18" charset="0"/>
              </a:rPr>
              <a:t> Відстань між рядками та саженцями залежить від виду агротехніки, яка в подальшому застосуватиметься (ручна, механізована). На 1га можна розмістити від 20000 до 40000 саджанців.</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357188" y="274638"/>
            <a:ext cx="8329612" cy="511175"/>
          </a:xfrm>
        </p:spPr>
        <p:txBody>
          <a:bodyPr/>
          <a:lstStyle/>
          <a:p>
            <a:pPr eaLnBrk="1" hangingPunct="1"/>
            <a:r>
              <a:rPr lang="ru-RU" sz="3200" b="1" i="1" smtClean="0">
                <a:solidFill>
                  <a:srgbClr val="0070C0"/>
                </a:solidFill>
                <a:latin typeface="Times New Roman" pitchFamily="18" charset="0"/>
                <a:cs typeface="Times New Roman" pitchFamily="18" charset="0"/>
              </a:rPr>
              <a:t>Висадження на грунти та агротехніка лози </a:t>
            </a:r>
            <a:endParaRPr lang="ru-RU" sz="3200" smtClean="0"/>
          </a:p>
        </p:txBody>
      </p:sp>
      <p:sp>
        <p:nvSpPr>
          <p:cNvPr id="20483" name="Rectangle 3"/>
          <p:cNvSpPr>
            <a:spLocks noGrp="1" noChangeArrowheads="1"/>
          </p:cNvSpPr>
          <p:nvPr>
            <p:ph type="body" idx="1"/>
          </p:nvPr>
        </p:nvSpPr>
        <p:spPr>
          <a:xfrm>
            <a:off x="457200" y="1071563"/>
            <a:ext cx="8229600" cy="5143500"/>
          </a:xfrm>
        </p:spPr>
        <p:txBody>
          <a:bodyPr/>
          <a:lstStyle/>
          <a:p>
            <a:pPr algn="just" eaLnBrk="1" hangingPunct="1">
              <a:lnSpc>
                <a:spcPct val="80000"/>
              </a:lnSpc>
            </a:pPr>
            <a:r>
              <a:rPr lang="uk-UA" sz="2000" smtClean="0">
                <a:latin typeface="Times New Roman" pitchFamily="18" charset="0"/>
                <a:cs typeface="Times New Roman" pitchFamily="18" charset="0"/>
              </a:rPr>
              <a:t>Через 2-3 тижні після пересадки рослин в грунт з’являються перші нові погони. Якщо в цей період рослини отримали необхідну кількість вологи, то фактично 100% приживаються.</a:t>
            </a:r>
          </a:p>
          <a:p>
            <a:pPr algn="just" eaLnBrk="1" hangingPunct="1">
              <a:lnSpc>
                <a:spcPct val="80000"/>
              </a:lnSpc>
            </a:pPr>
            <a:r>
              <a:rPr lang="uk-UA" sz="2000" smtClean="0">
                <a:latin typeface="Times New Roman" pitchFamily="18" charset="0"/>
                <a:cs typeface="Times New Roman" pitchFamily="18" charset="0"/>
              </a:rPr>
              <a:t>Особливу увагу, в перші місяці, необхідно звертати на прополку </a:t>
            </a:r>
            <a:r>
              <a:rPr lang="en-US" sz="2000" smtClean="0">
                <a:latin typeface="Times New Roman" pitchFamily="18" charset="0"/>
                <a:cs typeface="Times New Roman" pitchFamily="18" charset="0"/>
              </a:rPr>
              <a:t>      </a:t>
            </a:r>
            <a:r>
              <a:rPr lang="uk-UA" sz="2000" smtClean="0">
                <a:latin typeface="Times New Roman" pitchFamily="18" charset="0"/>
                <a:cs typeface="Times New Roman" pitchFamily="18" charset="0"/>
              </a:rPr>
              <a:t>бур</a:t>
            </a:r>
            <a:r>
              <a:rPr lang="en-US" sz="2000" smtClean="0">
                <a:latin typeface="Times New Roman" pitchFamily="18" charset="0"/>
                <a:cs typeface="Times New Roman" pitchFamily="18" charset="0"/>
              </a:rPr>
              <a:t>’</a:t>
            </a:r>
            <a:r>
              <a:rPr lang="uk-UA" sz="2000" smtClean="0">
                <a:latin typeface="Times New Roman" pitchFamily="18" charset="0"/>
                <a:cs typeface="Times New Roman" pitchFamily="18" charset="0"/>
              </a:rPr>
              <a:t>янів, до тих пір поки гілля рослини не закриють бур'яни.</a:t>
            </a:r>
          </a:p>
          <a:p>
            <a:pPr algn="just" eaLnBrk="1" hangingPunct="1">
              <a:lnSpc>
                <a:spcPct val="80000"/>
              </a:lnSpc>
            </a:pPr>
            <a:r>
              <a:rPr lang="uk-UA" sz="2000" smtClean="0">
                <a:latin typeface="Times New Roman" pitchFamily="18" charset="0"/>
                <a:cs typeface="Times New Roman" pitchFamily="18" charset="0"/>
              </a:rPr>
              <a:t>За  виключенням першого року, лоза, період вирощування якої складає 25- 30 років, не потребує спеціального догляду. Практично, вже після першого року слід заготовлювати гілля.</a:t>
            </a:r>
          </a:p>
          <a:p>
            <a:pPr algn="just" eaLnBrk="1" hangingPunct="1">
              <a:lnSpc>
                <a:spcPct val="80000"/>
              </a:lnSpc>
            </a:pPr>
            <a:r>
              <a:rPr lang="uk-UA" sz="2000" smtClean="0">
                <a:latin typeface="Times New Roman" pitchFamily="18" charset="0"/>
                <a:cs typeface="Times New Roman" pitchFamily="18" charset="0"/>
              </a:rPr>
              <a:t>Оскільки, ґрунти є бідними на поживні речовини, рекомендується щорічно в рядки саджанців, але не в міжряддя, давати 30кг N, 30кг P, 80кг K, і в липні 25-50кг N на гектар поживних речовин у вигляді хімічних добрив. Рекомендується до першого збирання урожаю ( заготівлі гілок) підтримувати вміст поживних речовин у ґрунті. В подальшому не має потреби у внесенні поживних речовин, оскільки із листям рослини попадає достатня кількість поживних речовин у грунт і таким чином циклічно зберігається рівновага між хімічними поживними речовинами, що попадають в грунт і які виносяться з нього. Внесення в грунт вищезазначених поживних речовин з хімічними добривами можна замінити поливкою стічними водами.</a:t>
            </a:r>
          </a:p>
          <a:p>
            <a:pPr eaLnBrk="1" hangingPunct="1">
              <a:lnSpc>
                <a:spcPct val="80000"/>
              </a:lnSpc>
              <a:buFontTx/>
              <a:buNone/>
            </a:pPr>
            <a:endParaRPr lang="uk-UA" sz="180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endParaRPr lang="ru-RU" smtClean="0"/>
          </a:p>
        </p:txBody>
      </p:sp>
      <p:sp>
        <p:nvSpPr>
          <p:cNvPr id="3075" name="Rectangle 3"/>
          <p:cNvSpPr>
            <a:spLocks noGrp="1" noChangeArrowheads="1"/>
          </p:cNvSpPr>
          <p:nvPr>
            <p:ph type="body" idx="1"/>
          </p:nvPr>
        </p:nvSpPr>
        <p:spPr/>
        <p:txBody>
          <a:bodyPr/>
          <a:lstStyle/>
          <a:p>
            <a:pPr eaLnBrk="1" hangingPunct="1"/>
            <a:endParaRPr lang="ru-RU" smtClean="0"/>
          </a:p>
        </p:txBody>
      </p:sp>
      <p:pic>
        <p:nvPicPr>
          <p:cNvPr id="3076" name="Рисунок 6" descr="IMG_0135.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endParaRPr lang="ru-RU" smtClean="0"/>
          </a:p>
        </p:txBody>
      </p:sp>
      <p:sp>
        <p:nvSpPr>
          <p:cNvPr id="21507" name="Rectangle 3"/>
          <p:cNvSpPr>
            <a:spLocks noGrp="1" noChangeArrowheads="1"/>
          </p:cNvSpPr>
          <p:nvPr>
            <p:ph type="body" idx="1"/>
          </p:nvPr>
        </p:nvSpPr>
        <p:spPr/>
        <p:txBody>
          <a:bodyPr/>
          <a:lstStyle/>
          <a:p>
            <a:pPr eaLnBrk="1" hangingPunct="1"/>
            <a:endParaRPr lang="ru-RU" smtClean="0"/>
          </a:p>
        </p:txBody>
      </p:sp>
      <p:pic>
        <p:nvPicPr>
          <p:cNvPr id="21508" name="Picture 4" descr="15_resize"/>
          <p:cNvPicPr>
            <a:picLocks noChangeAspect="1" noChangeArrowheads="1"/>
          </p:cNvPicPr>
          <p:nvPr/>
        </p:nvPicPr>
        <p:blipFill>
          <a:blip r:embed="rId2"/>
          <a:srcRect/>
          <a:stretch>
            <a:fillRect/>
          </a:stretch>
        </p:blipFill>
        <p:spPr bwMode="auto">
          <a:xfrm>
            <a:off x="0" y="-1588"/>
            <a:ext cx="9144000" cy="6859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274638"/>
            <a:ext cx="8229600" cy="439737"/>
          </a:xfrm>
        </p:spPr>
        <p:txBody>
          <a:bodyPr/>
          <a:lstStyle/>
          <a:p>
            <a:pPr eaLnBrk="1" hangingPunct="1"/>
            <a:r>
              <a:rPr lang="ru-RU" sz="3200" b="1" i="1" smtClean="0">
                <a:solidFill>
                  <a:srgbClr val="0070C0"/>
                </a:solidFill>
                <a:latin typeface="Times New Roman" pitchFamily="18" charset="0"/>
                <a:cs typeface="Times New Roman" pitchFamily="18" charset="0"/>
              </a:rPr>
              <a:t>Репродуктивність лози.</a:t>
            </a:r>
          </a:p>
        </p:txBody>
      </p:sp>
      <p:sp>
        <p:nvSpPr>
          <p:cNvPr id="22531" name="Rectangle 3"/>
          <p:cNvSpPr>
            <a:spLocks noGrp="1" noChangeArrowheads="1"/>
          </p:cNvSpPr>
          <p:nvPr>
            <p:ph type="body" idx="1"/>
          </p:nvPr>
        </p:nvSpPr>
        <p:spPr>
          <a:xfrm>
            <a:off x="457200" y="928688"/>
            <a:ext cx="8229600" cy="5197475"/>
          </a:xfrm>
        </p:spPr>
        <p:txBody>
          <a:bodyPr/>
          <a:lstStyle/>
          <a:p>
            <a:pPr algn="just" eaLnBrk="1" hangingPunct="1">
              <a:lnSpc>
                <a:spcPct val="80000"/>
              </a:lnSpc>
            </a:pPr>
            <a:r>
              <a:rPr lang="uk-UA" sz="2200" smtClean="0">
                <a:latin typeface="Times New Roman" pitchFamily="18" charset="0"/>
                <a:cs typeface="Times New Roman" pitchFamily="18" charset="0"/>
              </a:rPr>
              <a:t>В перший вегетаційний рік, так званий рік посадки, у лозових насаджень (Salix Viminalis Sp.) проходить формування кореневої системи лози. З одного саженця проростає 2-5 гілок довжиною біля 2-4 м. Довжина гілок залежить від кількості опадів, що випали в рік посадки, водного балансу та виду ґрунтів. Після першого року, необхідно обрізати вербу на висоті 5-10см від краю землі, метою чого є стимулювання процесу кущення. В наступному році даний саджанець може вже дати 3-7 пророщених гілок і загальна їх довжина на кінець року може досягти 4-6 метрів. З енергетичної точки зору найбільш придатним є гілля трьох- і більше річної лози.</a:t>
            </a:r>
          </a:p>
          <a:p>
            <a:pPr algn="just" eaLnBrk="1" hangingPunct="1">
              <a:lnSpc>
                <a:spcPct val="80000"/>
              </a:lnSpc>
            </a:pPr>
            <a:r>
              <a:rPr lang="uk-UA" sz="2200" smtClean="0">
                <a:latin typeface="Times New Roman" pitchFamily="18" charset="0"/>
                <a:cs typeface="Times New Roman" pitchFamily="18" charset="0"/>
              </a:rPr>
              <a:t>На невеликих територіях для збирання урожаю лози (обрізки гілля) використовується коса або електрична косарка, а на більш великих - комбайни обладнані відповідною жаткою.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57200" y="274638"/>
            <a:ext cx="8229600" cy="511175"/>
          </a:xfrm>
        </p:spPr>
        <p:txBody>
          <a:bodyPr/>
          <a:lstStyle/>
          <a:p>
            <a:pPr eaLnBrk="1" hangingPunct="1"/>
            <a:r>
              <a:rPr lang="ru-RU" sz="3200" b="1" i="1" smtClean="0">
                <a:solidFill>
                  <a:srgbClr val="0070C0"/>
                </a:solidFill>
                <a:latin typeface="Times New Roman" pitchFamily="18" charset="0"/>
                <a:cs typeface="Times New Roman" pitchFamily="18" charset="0"/>
              </a:rPr>
              <a:t>Захист рослин, догляд за ними </a:t>
            </a:r>
          </a:p>
        </p:txBody>
      </p:sp>
      <p:sp>
        <p:nvSpPr>
          <p:cNvPr id="23555" name="Rectangle 3"/>
          <p:cNvSpPr>
            <a:spLocks noGrp="1" noChangeArrowheads="1"/>
          </p:cNvSpPr>
          <p:nvPr>
            <p:ph type="body" idx="1"/>
          </p:nvPr>
        </p:nvSpPr>
        <p:spPr>
          <a:xfrm>
            <a:off x="457200" y="928688"/>
            <a:ext cx="8229600" cy="5197475"/>
          </a:xfrm>
        </p:spPr>
        <p:txBody>
          <a:bodyPr/>
          <a:lstStyle/>
          <a:p>
            <a:pPr algn="just" eaLnBrk="1" hangingPunct="1">
              <a:lnSpc>
                <a:spcPct val="80000"/>
              </a:lnSpc>
            </a:pPr>
            <a:r>
              <a:rPr lang="uk-UA" sz="2200" smtClean="0">
                <a:latin typeface="Times New Roman" pitchFamily="18" charset="0"/>
                <a:cs typeface="Times New Roman" pitchFamily="18" charset="0"/>
              </a:rPr>
              <a:t>На плантаціях лози дуже важливим є впродовж першого року забезпечити захист від бур'янів, оскільки із-за швидкоростучих бур'янів лоза не здатна розвинути необхідну кореневу систему. Як правило, територію два рази потрібно очищати від буряну. Перед вегетаційним періодом - від дводольних бур'янів, після вегетаційного періоду - від однодольних бур'янів.</a:t>
            </a:r>
          </a:p>
          <a:p>
            <a:pPr algn="just" eaLnBrk="1" hangingPunct="1">
              <a:lnSpc>
                <a:spcPct val="80000"/>
              </a:lnSpc>
            </a:pPr>
            <a:endParaRPr lang="uk-UA" sz="2200" smtClean="0">
              <a:latin typeface="Times New Roman" pitchFamily="18" charset="0"/>
              <a:cs typeface="Times New Roman" pitchFamily="18" charset="0"/>
            </a:endParaRPr>
          </a:p>
          <a:p>
            <a:pPr algn="just" eaLnBrk="1" hangingPunct="1">
              <a:lnSpc>
                <a:spcPct val="80000"/>
              </a:lnSpc>
            </a:pPr>
            <a:r>
              <a:rPr lang="uk-UA" sz="2200" smtClean="0">
                <a:latin typeface="Times New Roman" pitchFamily="18" charset="0"/>
                <a:cs typeface="Times New Roman" pitchFamily="18" charset="0"/>
              </a:rPr>
              <a:t>Перед посадкою на визначеній території необхідно провести глибоку (40-50см) оранку ґрунтів. Проведення ретельної підготовки ґрунтів восени заощаджує суттєві витрати на проведення весняних робіт із захисту рослин, а також пізніші витрати під час вирощування рослин.</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endParaRPr lang="ru-RU" smtClean="0"/>
          </a:p>
        </p:txBody>
      </p:sp>
      <p:sp>
        <p:nvSpPr>
          <p:cNvPr id="24579" name="Rectangle 3"/>
          <p:cNvSpPr>
            <a:spLocks noGrp="1" noChangeArrowheads="1"/>
          </p:cNvSpPr>
          <p:nvPr>
            <p:ph type="body" idx="1"/>
          </p:nvPr>
        </p:nvSpPr>
        <p:spPr/>
        <p:txBody>
          <a:bodyPr/>
          <a:lstStyle/>
          <a:p>
            <a:pPr eaLnBrk="1" hangingPunct="1"/>
            <a:endParaRPr lang="ru-RU" smtClean="0"/>
          </a:p>
        </p:txBody>
      </p:sp>
      <p:pic>
        <p:nvPicPr>
          <p:cNvPr id="24580" name="Picture 4" descr="35_resize"/>
          <p:cNvPicPr>
            <a:picLocks noChangeAspect="1" noChangeArrowheads="1"/>
          </p:cNvPicPr>
          <p:nvPr/>
        </p:nvPicPr>
        <p:blipFill>
          <a:blip r:embed="rId2"/>
          <a:srcRect/>
          <a:stretch>
            <a:fillRect/>
          </a:stretch>
        </p:blipFill>
        <p:spPr bwMode="auto">
          <a:xfrm>
            <a:off x="0" y="-1588"/>
            <a:ext cx="9144000" cy="6859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274638"/>
            <a:ext cx="8229600" cy="511175"/>
          </a:xfrm>
        </p:spPr>
        <p:txBody>
          <a:bodyPr/>
          <a:lstStyle/>
          <a:p>
            <a:pPr eaLnBrk="1" hangingPunct="1"/>
            <a:r>
              <a:rPr lang="ru-RU" sz="3200" b="1" i="1" smtClean="0">
                <a:solidFill>
                  <a:srgbClr val="0070C0"/>
                </a:solidFill>
                <a:latin typeface="Times New Roman" pitchFamily="18" charset="0"/>
                <a:cs typeface="Times New Roman" pitchFamily="18" charset="0"/>
              </a:rPr>
              <a:t>Ліквідація плантацій</a:t>
            </a:r>
          </a:p>
        </p:txBody>
      </p:sp>
      <p:sp>
        <p:nvSpPr>
          <p:cNvPr id="25603" name="Rectangle 3"/>
          <p:cNvSpPr>
            <a:spLocks noGrp="1" noChangeArrowheads="1"/>
          </p:cNvSpPr>
          <p:nvPr>
            <p:ph type="body" idx="1"/>
          </p:nvPr>
        </p:nvSpPr>
        <p:spPr>
          <a:xfrm>
            <a:off x="457200" y="1071563"/>
            <a:ext cx="8229600" cy="5429250"/>
          </a:xfrm>
        </p:spPr>
        <p:txBody>
          <a:bodyPr/>
          <a:lstStyle/>
          <a:p>
            <a:pPr marL="0" algn="just" eaLnBrk="1" hangingPunct="1">
              <a:spcBef>
                <a:spcPct val="0"/>
              </a:spcBef>
              <a:buFontTx/>
              <a:buNone/>
            </a:pPr>
            <a:r>
              <a:rPr lang="uk-UA" sz="2200" smtClean="0">
                <a:latin typeface="Times New Roman" pitchFamily="18" charset="0"/>
                <a:cs typeface="Times New Roman" pitchFamily="18" charset="0"/>
              </a:rPr>
              <a:t>Ліквідація плантацій є відносно простою. На весну при висоті гілок 50см треба внести гербіцид, зрізати гілки та заорати. На осені вже можна сіяти інші культури.      </a:t>
            </a:r>
            <a:r>
              <a:rPr lang="uk-UA" sz="2200" smtClean="0"/>
              <a:t>       </a:t>
            </a:r>
          </a:p>
        </p:txBody>
      </p:sp>
      <p:pic>
        <p:nvPicPr>
          <p:cNvPr id="25604" name="Picture 4" descr="23_resize"/>
          <p:cNvPicPr>
            <a:picLocks noChangeAspect="1" noChangeArrowheads="1"/>
          </p:cNvPicPr>
          <p:nvPr/>
        </p:nvPicPr>
        <p:blipFill>
          <a:blip r:embed="rId2"/>
          <a:srcRect/>
          <a:stretch>
            <a:fillRect/>
          </a:stretch>
        </p:blipFill>
        <p:spPr bwMode="auto">
          <a:xfrm>
            <a:off x="500063" y="2143125"/>
            <a:ext cx="4429125" cy="3322638"/>
          </a:xfrm>
          <a:prstGeom prst="rect">
            <a:avLst/>
          </a:prstGeom>
          <a:noFill/>
          <a:ln w="9525">
            <a:noFill/>
            <a:miter lim="800000"/>
            <a:headEnd/>
            <a:tailEnd/>
          </a:ln>
        </p:spPr>
      </p:pic>
      <p:pic>
        <p:nvPicPr>
          <p:cNvPr id="25605" name="Picture 4" descr="P1020939"/>
          <p:cNvPicPr>
            <a:picLocks noChangeAspect="1" noChangeArrowheads="1"/>
          </p:cNvPicPr>
          <p:nvPr/>
        </p:nvPicPr>
        <p:blipFill>
          <a:blip r:embed="rId3"/>
          <a:srcRect/>
          <a:stretch>
            <a:fillRect/>
          </a:stretch>
        </p:blipFill>
        <p:spPr bwMode="auto">
          <a:xfrm>
            <a:off x="4286250" y="3089275"/>
            <a:ext cx="4467225" cy="33512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Заголовок 1"/>
          <p:cNvSpPr>
            <a:spLocks noGrp="1"/>
          </p:cNvSpPr>
          <p:nvPr>
            <p:ph type="title"/>
          </p:nvPr>
        </p:nvSpPr>
        <p:spPr>
          <a:xfrm>
            <a:off x="457200" y="274638"/>
            <a:ext cx="8229600" cy="439737"/>
          </a:xfrm>
        </p:spPr>
        <p:txBody>
          <a:bodyPr/>
          <a:lstStyle/>
          <a:p>
            <a:pPr eaLnBrk="1" hangingPunct="1"/>
            <a:r>
              <a:rPr lang="uk-UA" sz="3200" b="1" i="1" smtClean="0">
                <a:solidFill>
                  <a:srgbClr val="0070C0"/>
                </a:solidFill>
                <a:latin typeface="Times New Roman" pitchFamily="18" charset="0"/>
                <a:cs typeface="Times New Roman" pitchFamily="18" charset="0"/>
              </a:rPr>
              <a:t>Досвід інших країн</a:t>
            </a:r>
            <a:endParaRPr lang="ru-RU" sz="3200" b="1" i="1" smtClean="0">
              <a:solidFill>
                <a:srgbClr val="0070C0"/>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 y="857250"/>
            <a:ext cx="8229600" cy="5643563"/>
          </a:xfrm>
        </p:spPr>
        <p:txBody>
          <a:bodyPr/>
          <a:lstStyle/>
          <a:p>
            <a:pPr algn="just" eaLnBrk="1" hangingPunct="1">
              <a:buFontTx/>
              <a:buNone/>
              <a:defRPr/>
            </a:pPr>
            <a:r>
              <a:rPr lang="uk-UA" sz="2800" dirty="0" smtClean="0"/>
              <a:t>Росія, Томськ:</a:t>
            </a:r>
          </a:p>
          <a:p>
            <a:pPr marL="0" algn="just" eaLnBrk="1" hangingPunct="1">
              <a:buFontTx/>
              <a:buNone/>
              <a:defRPr/>
            </a:pPr>
            <a:r>
              <a:rPr lang="uk-UA" sz="1600" dirty="0" smtClean="0"/>
              <a:t>Планується реконструювати старі комунальні котельні із загальною потужністю 6 Мвт, що працюють на вугіллі, аби дістати можливості використовувати в них нешкідливе для довкілля </a:t>
            </a:r>
            <a:r>
              <a:rPr lang="ru-RU" sz="1600" dirty="0" err="1" smtClean="0"/>
              <a:t>пилетне</a:t>
            </a:r>
            <a:r>
              <a:rPr lang="uk-UA" sz="1600" dirty="0" smtClean="0"/>
              <a:t> паливо. На відміну від скам'янілих видів палива, спалювання дерев'яних </a:t>
            </a:r>
            <a:r>
              <a:rPr lang="ru-RU" sz="1600" dirty="0" err="1" smtClean="0"/>
              <a:t>пилет</a:t>
            </a:r>
            <a:r>
              <a:rPr lang="uk-UA" sz="1600" dirty="0" smtClean="0"/>
              <a:t> не призводить до виділення парникових газів, які в свою чергу призводять до глобального потепління. Так само планується будівництво фабрик по виробництву </a:t>
            </a:r>
            <a:r>
              <a:rPr lang="ru-RU" sz="1600" dirty="0" err="1" smtClean="0"/>
              <a:t>пелет</a:t>
            </a:r>
            <a:r>
              <a:rPr lang="uk-UA" sz="1600" dirty="0" smtClean="0"/>
              <a:t> з продуктивністю 15 тонн в годину. Томський регіон має добре розвинену </a:t>
            </a:r>
            <a:r>
              <a:rPr lang="ru-RU" sz="1600" dirty="0" err="1" smtClean="0"/>
              <a:t>деревооброблюючу</a:t>
            </a:r>
            <a:r>
              <a:rPr lang="uk-UA" sz="1600" dirty="0" smtClean="0"/>
              <a:t> промисловість. І в даний момент фабрики змушені платити (невеликі) збори за наявність відходів деревини. А зазначений проект є одним зі шляхів ефективного використання відходів деревини. </a:t>
            </a:r>
            <a:endParaRPr lang="ru-RU" sz="1600" dirty="0" smtClean="0"/>
          </a:p>
          <a:p>
            <a:pPr marL="0" algn="just" eaLnBrk="1" hangingPunct="1">
              <a:buFontTx/>
              <a:buNone/>
              <a:defRPr/>
            </a:pPr>
            <a:r>
              <a:rPr lang="uk-UA" sz="1600" dirty="0" smtClean="0"/>
              <a:t>За проектом планується реконструювати 52-53 котельні. Строк впровадження проекту складає два роки. В основному вугілля використовується в регіоні Томська для виробництва енергії комунальними підприємствами. Беручи до уваги тривалість опалювального сезону і ефективність котелень, що працюють на вугіллі, кількість вугілля використовуваного в котельнях із загальною продуктивністю 60 </a:t>
            </a:r>
            <a:r>
              <a:rPr lang="ru-RU" sz="1600" dirty="0" smtClean="0"/>
              <a:t>мВт</a:t>
            </a:r>
            <a:r>
              <a:rPr lang="uk-UA" sz="1600" dirty="0" smtClean="0"/>
              <a:t> складає 120 000 тонн на рік.</a:t>
            </a:r>
            <a:endParaRPr lang="ru-RU" sz="1600" dirty="0" smtClean="0"/>
          </a:p>
          <a:p>
            <a:pPr marL="0" algn="just" eaLnBrk="1" hangingPunct="1">
              <a:buFontTx/>
              <a:buNone/>
              <a:defRPr/>
            </a:pPr>
            <a:r>
              <a:rPr lang="uk-UA" sz="1600" dirty="0" smtClean="0"/>
              <a:t>За даними, що визначені і перевірені на заводах ВАТ РАО "ЄЕС Росії середнє зниження виділення Со2 складатиме 330 000 тонн на рік.</a:t>
            </a:r>
            <a:endParaRPr lang="ru-RU" sz="1600" dirty="0" smtClean="0"/>
          </a:p>
          <a:p>
            <a:pPr marL="0" algn="just" eaLnBrk="1" hangingPunct="1">
              <a:buFontTx/>
              <a:buNone/>
              <a:defRPr/>
            </a:pPr>
            <a:r>
              <a:rPr lang="uk-UA" sz="1600" dirty="0" smtClean="0"/>
              <a:t>Також передбачається, що впровадження даного проекту </a:t>
            </a:r>
            <a:r>
              <a:rPr lang="ru-RU" sz="1600" dirty="0" smtClean="0"/>
              <a:t>дозволить</a:t>
            </a:r>
            <a:r>
              <a:rPr lang="uk-UA" sz="1600" dirty="0" smtClean="0"/>
              <a:t> заощадити близько 15 млн. дол. США для регіональних бюджетів.</a:t>
            </a:r>
            <a:endParaRPr lang="ru-RU" sz="1600" dirty="0" smtClean="0"/>
          </a:p>
          <a:p>
            <a:pPr algn="just" eaLnBrk="1" hangingPunct="1">
              <a:buFontTx/>
              <a:buNone/>
              <a:defRPr/>
            </a:pPr>
            <a:endParaRPr lang="ru-RU" sz="1600"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Заголовок 1"/>
          <p:cNvSpPr>
            <a:spLocks noGrp="1"/>
          </p:cNvSpPr>
          <p:nvPr>
            <p:ph type="title"/>
          </p:nvPr>
        </p:nvSpPr>
        <p:spPr>
          <a:xfrm>
            <a:off x="457200" y="274638"/>
            <a:ext cx="8229600" cy="439737"/>
          </a:xfrm>
        </p:spPr>
        <p:txBody>
          <a:bodyPr/>
          <a:lstStyle/>
          <a:p>
            <a:pPr eaLnBrk="1" hangingPunct="1"/>
            <a:r>
              <a:rPr lang="uk-UA" sz="3200" b="1" i="1" smtClean="0">
                <a:solidFill>
                  <a:srgbClr val="0070C0"/>
                </a:solidFill>
                <a:latin typeface="Times New Roman" pitchFamily="18" charset="0"/>
                <a:cs typeface="Times New Roman" pitchFamily="18" charset="0"/>
              </a:rPr>
              <a:t>Досвід інших країн</a:t>
            </a:r>
            <a:endParaRPr lang="ru-RU" sz="3200" smtClean="0"/>
          </a:p>
        </p:txBody>
      </p:sp>
      <p:sp>
        <p:nvSpPr>
          <p:cNvPr id="3" name="Содержимое 2"/>
          <p:cNvSpPr>
            <a:spLocks noGrp="1"/>
          </p:cNvSpPr>
          <p:nvPr>
            <p:ph idx="1"/>
          </p:nvPr>
        </p:nvSpPr>
        <p:spPr>
          <a:xfrm>
            <a:off x="457200" y="857250"/>
            <a:ext cx="8229600" cy="5268913"/>
          </a:xfrm>
        </p:spPr>
        <p:txBody>
          <a:bodyPr/>
          <a:lstStyle/>
          <a:p>
            <a:pPr marL="0" algn="just" eaLnBrk="1" hangingPunct="1">
              <a:buFontTx/>
              <a:buNone/>
              <a:defRPr/>
            </a:pPr>
            <a:r>
              <a:rPr lang="uk-UA" sz="2200" dirty="0" smtClean="0">
                <a:latin typeface="Times New Roman" pitchFamily="18" charset="0"/>
                <a:cs typeface="Times New Roman" pitchFamily="18" charset="0"/>
              </a:rPr>
              <a:t>Болгарська економіка є однією з найбільш енергетично інтенсивних в регіоні, і є велика необхідність зменшити залежність від імпортних джерел енергії. </a:t>
            </a:r>
          </a:p>
          <a:p>
            <a:pPr marL="0" algn="just" eaLnBrk="1" hangingPunct="1">
              <a:buFontTx/>
              <a:buNone/>
              <a:defRPr/>
            </a:pPr>
            <a:r>
              <a:rPr lang="uk-UA" sz="2200" dirty="0" smtClean="0">
                <a:latin typeface="Times New Roman" pitchFamily="18" charset="0"/>
                <a:cs typeface="Times New Roman" pitchFamily="18" charset="0"/>
              </a:rPr>
              <a:t>В Болгарії є щонайменш 10 муніципалітетів, що бажають перевести регіональні опалювальні системи на біомасу. Один муніципалітет (м. </a:t>
            </a:r>
            <a:r>
              <a:rPr lang="uk-UA" sz="2200" dirty="0" err="1" smtClean="0">
                <a:latin typeface="Times New Roman" pitchFamily="18" charset="0"/>
                <a:cs typeface="Times New Roman" pitchFamily="18" charset="0"/>
              </a:rPr>
              <a:t>Бансько</a:t>
            </a:r>
            <a:r>
              <a:rPr lang="uk-UA" sz="2200" dirty="0" smtClean="0">
                <a:latin typeface="Times New Roman" pitchFamily="18" charset="0"/>
                <a:cs typeface="Times New Roman" pitchFamily="18" charset="0"/>
              </a:rPr>
              <a:t>) підписав контракт на будівництво першого Болгарського Регіонального опалювального заводу, який покриє 25% потреби міста в опаленні.</a:t>
            </a:r>
          </a:p>
          <a:p>
            <a:pPr marL="0" algn="just" eaLnBrk="1" hangingPunct="1">
              <a:buFontTx/>
              <a:buNone/>
              <a:defRPr/>
            </a:pPr>
            <a:r>
              <a:rPr lang="uk-UA" sz="2200" dirty="0" smtClean="0">
                <a:latin typeface="Times New Roman" pitchFamily="18" charset="0"/>
                <a:cs typeface="Times New Roman" pitchFamily="18" charset="0"/>
              </a:rPr>
              <a:t>Міністерство Економіки і Енергії Болгарії також розвиває ідею для наповнення коштами Фонду Біомаси, аби забезпечувати подальше фінансування саме для проектів, що пов'язані з виробництвом біомаси в Болгарії</a:t>
            </a:r>
            <a:r>
              <a:rPr lang="uk-UA" sz="2000" dirty="0" smtClean="0"/>
              <a:t>.</a:t>
            </a:r>
          </a:p>
          <a:p>
            <a:pPr eaLnBrk="1" hangingPunct="1">
              <a:buFontTx/>
              <a:buNone/>
              <a:defRPr/>
            </a:pPr>
            <a:endParaRPr lang="ru-RU" sz="22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Заголовок 1"/>
          <p:cNvSpPr>
            <a:spLocks noGrp="1"/>
          </p:cNvSpPr>
          <p:nvPr>
            <p:ph type="title"/>
          </p:nvPr>
        </p:nvSpPr>
        <p:spPr>
          <a:xfrm>
            <a:off x="457200" y="274638"/>
            <a:ext cx="8229600" cy="439737"/>
          </a:xfrm>
        </p:spPr>
        <p:txBody>
          <a:bodyPr/>
          <a:lstStyle/>
          <a:p>
            <a:pPr eaLnBrk="1" hangingPunct="1"/>
            <a:r>
              <a:rPr lang="uk-UA" sz="3200" b="1" i="1" smtClean="0">
                <a:solidFill>
                  <a:srgbClr val="0070C0"/>
                </a:solidFill>
                <a:latin typeface="Times New Roman" pitchFamily="18" charset="0"/>
                <a:cs typeface="Times New Roman" pitchFamily="18" charset="0"/>
              </a:rPr>
              <a:t>Участь міжнародних організацій</a:t>
            </a:r>
            <a:endParaRPr lang="ru-RU" sz="3200" b="1" i="1" smtClean="0">
              <a:solidFill>
                <a:srgbClr val="0070C0"/>
              </a:solidFill>
              <a:latin typeface="Times New Roman" pitchFamily="18" charset="0"/>
              <a:cs typeface="Times New Roman" pitchFamily="18" charset="0"/>
            </a:endParaRPr>
          </a:p>
        </p:txBody>
      </p:sp>
      <p:sp>
        <p:nvSpPr>
          <p:cNvPr id="28675" name="Содержимое 2"/>
          <p:cNvSpPr>
            <a:spLocks noGrp="1"/>
          </p:cNvSpPr>
          <p:nvPr>
            <p:ph idx="1"/>
          </p:nvPr>
        </p:nvSpPr>
        <p:spPr>
          <a:xfrm>
            <a:off x="457200" y="857250"/>
            <a:ext cx="8229600" cy="5786438"/>
          </a:xfrm>
        </p:spPr>
        <p:txBody>
          <a:bodyPr/>
          <a:lstStyle/>
          <a:p>
            <a:pPr marL="0" algn="just" eaLnBrk="1" hangingPunct="1">
              <a:buFontTx/>
              <a:buNone/>
            </a:pPr>
            <a:r>
              <a:rPr lang="uk-UA" sz="2200" smtClean="0">
                <a:latin typeface="Times New Roman" pitchFamily="18" charset="0"/>
                <a:cs typeface="Times New Roman" pitchFamily="18" charset="0"/>
              </a:rPr>
              <a:t>Для впровадження використання лози в екологічній сфері можливе залучення коштів від Організації Об'єднаних Націй. Так, відповідно до Плану дій програми ПРООН в Україні (2006-2010) ПРООН надаватиме підтримку урядові України з метою поліпшення державного екологічного управління та забезпечення виконання міжнародних зобов'язань у цій сфері. ПРООН також надаватиме підтримку у досягненні глобальної мети у сфері захисту довкілля - пом’якшення змін клімату шляхом зменшення загального рівня споживання викопного палива і відповідно зменшення пов'язаних із цим викидів парникових газів. ПРООН сприятиме впровадженню передбачених Кіотським протоколом "гнучких механізмів", досягненню великомасштабного підвищення рівня ефективності використання енергії у секторі комунального теплопостачання та підтримуватиме  використання відновлюваних джерел енергії. Ще однією сферою де ПРООН збирається надавати підтримку є збереження та відновленні природних і пошкоджених екосистем, та ландшафтів. </a:t>
            </a:r>
            <a:endParaRPr lang="ru-RU" sz="220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endParaRPr lang="ru-RU" smtClean="0"/>
          </a:p>
        </p:txBody>
      </p:sp>
      <p:sp>
        <p:nvSpPr>
          <p:cNvPr id="29699" name="Rectangle 3"/>
          <p:cNvSpPr>
            <a:spLocks noGrp="1" noChangeArrowheads="1"/>
          </p:cNvSpPr>
          <p:nvPr>
            <p:ph type="body" idx="1"/>
          </p:nvPr>
        </p:nvSpPr>
        <p:spPr/>
        <p:txBody>
          <a:bodyPr/>
          <a:lstStyle/>
          <a:p>
            <a:pPr eaLnBrk="1" hangingPunct="1"/>
            <a:endParaRPr lang="ru-RU" smtClean="0"/>
          </a:p>
        </p:txBody>
      </p:sp>
      <p:pic>
        <p:nvPicPr>
          <p:cNvPr id="29700" name="Picture 4" descr="P1020948"/>
          <p:cNvPicPr>
            <a:picLocks noChangeAspect="1" noChangeArrowheads="1"/>
          </p:cNvPicPr>
          <p:nvPr/>
        </p:nvPicPr>
        <p:blipFill>
          <a:blip r:embed="rId2"/>
          <a:srcRect/>
          <a:stretch>
            <a:fillRect/>
          </a:stretch>
        </p:blipFill>
        <p:spPr bwMode="auto">
          <a:xfrm>
            <a:off x="-304800" y="-228600"/>
            <a:ext cx="9753600" cy="7315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274638"/>
            <a:ext cx="8229600" cy="725487"/>
          </a:xfrm>
        </p:spPr>
        <p:txBody>
          <a:bodyPr/>
          <a:lstStyle/>
          <a:p>
            <a:pPr eaLnBrk="1" hangingPunct="1"/>
            <a:r>
              <a:rPr lang="ru-RU" sz="3200" b="1" i="1" smtClean="0">
                <a:solidFill>
                  <a:srgbClr val="0070C0"/>
                </a:solidFill>
                <a:latin typeface="Times New Roman" pitchFamily="18" charset="0"/>
                <a:cs typeface="Times New Roman" pitchFamily="18" charset="0"/>
              </a:rPr>
              <a:t>Ботанічні характеристики</a:t>
            </a:r>
            <a:endParaRPr lang="ru-RU" b="1" i="1" smtClean="0">
              <a:solidFill>
                <a:srgbClr val="0070C0"/>
              </a:solidFill>
            </a:endParaRPr>
          </a:p>
        </p:txBody>
      </p:sp>
      <p:sp>
        <p:nvSpPr>
          <p:cNvPr id="4099" name="Rectangle 3"/>
          <p:cNvSpPr>
            <a:spLocks noGrp="1" noChangeArrowheads="1"/>
          </p:cNvSpPr>
          <p:nvPr>
            <p:ph type="body" idx="1"/>
          </p:nvPr>
        </p:nvSpPr>
        <p:spPr>
          <a:xfrm>
            <a:off x="457200" y="1214438"/>
            <a:ext cx="8229600" cy="5143500"/>
          </a:xfrm>
        </p:spPr>
        <p:txBody>
          <a:bodyPr/>
          <a:lstStyle/>
          <a:p>
            <a:pPr marL="0" algn="just" eaLnBrk="1" hangingPunct="1">
              <a:lnSpc>
                <a:spcPct val="90000"/>
              </a:lnSpc>
              <a:buFontTx/>
              <a:buNone/>
            </a:pPr>
            <a:r>
              <a:rPr lang="uk-UA" sz="2400" dirty="0" smtClean="0">
                <a:latin typeface="Times New Roman" pitchFamily="18" charset="0"/>
                <a:cs typeface="Times New Roman" pitchFamily="18" charset="0"/>
              </a:rPr>
              <a:t>Швидкоростуча лоза (</a:t>
            </a:r>
            <a:r>
              <a:rPr lang="uk-UA" sz="2400" dirty="0" err="1" smtClean="0">
                <a:latin typeface="Times New Roman" pitchFamily="18" charset="0"/>
                <a:cs typeface="Times New Roman" pitchFamily="18" charset="0"/>
              </a:rPr>
              <a:t>Salix</a:t>
            </a:r>
            <a:r>
              <a:rPr lang="uk-UA" sz="2400" dirty="0" smtClean="0">
                <a:latin typeface="Times New Roman" pitchFamily="18" charset="0"/>
                <a:cs typeface="Times New Roman" pitchFamily="18" charset="0"/>
              </a:rPr>
              <a:t> </a:t>
            </a:r>
            <a:r>
              <a:rPr lang="uk-UA" sz="2400" dirty="0" err="1" smtClean="0">
                <a:latin typeface="Times New Roman" pitchFamily="18" charset="0"/>
                <a:cs typeface="Times New Roman" pitchFamily="18" charset="0"/>
              </a:rPr>
              <a:t>Viminalis</a:t>
            </a:r>
            <a:r>
              <a:rPr lang="uk-UA" sz="2400" dirty="0" smtClean="0">
                <a:latin typeface="Times New Roman" pitchFamily="18" charset="0"/>
                <a:cs typeface="Times New Roman" pitchFamily="18" charset="0"/>
              </a:rPr>
              <a:t> </a:t>
            </a:r>
            <a:r>
              <a:rPr lang="uk-UA" sz="2400" dirty="0" err="1" smtClean="0">
                <a:latin typeface="Times New Roman" pitchFamily="18" charset="0"/>
                <a:cs typeface="Times New Roman" pitchFamily="18" charset="0"/>
              </a:rPr>
              <a:t>Sp</a:t>
            </a:r>
            <a:r>
              <a:rPr lang="uk-UA" sz="2400" dirty="0" smtClean="0">
                <a:latin typeface="Times New Roman" pitchFamily="18" charset="0"/>
                <a:cs typeface="Times New Roman" pitchFamily="18" charset="0"/>
              </a:rPr>
              <a:t>.) деревовидна рослина, квіти якої появляються як правило до розпускання листяної корони дерева. </a:t>
            </a:r>
            <a:r>
              <a:rPr lang="uk-UA" sz="2400" dirty="0" err="1" smtClean="0">
                <a:latin typeface="Times New Roman" pitchFamily="18" charset="0"/>
                <a:cs typeface="Times New Roman" pitchFamily="18" charset="0"/>
              </a:rPr>
              <a:t>Комахозапилююча</a:t>
            </a:r>
            <a:r>
              <a:rPr lang="uk-UA" sz="2400" dirty="0" smtClean="0">
                <a:latin typeface="Times New Roman" pitchFamily="18" charset="0"/>
                <a:cs typeface="Times New Roman" pitchFamily="18" charset="0"/>
              </a:rPr>
              <a:t> рослина. Рослина скидає листя, циліндричного росту, як правила зустрічається у кущистій формі. Листя розкидисті, рідко розташовані напроти один одного, частіш за все щитовидної форми. Найбільш поширена форма розмноження - насадження дерев інших </a:t>
            </a:r>
            <a:r>
              <a:rPr lang="uk-UA" sz="2400" dirty="0" err="1" smtClean="0">
                <a:latin typeface="Times New Roman" pitchFamily="18" charset="0"/>
                <a:cs typeface="Times New Roman" pitchFamily="18" charset="0"/>
              </a:rPr>
              <a:t>саженців</a:t>
            </a:r>
            <a:r>
              <a:rPr lang="uk-UA" sz="2400" dirty="0" smtClean="0">
                <a:latin typeface="Times New Roman" pitchFamily="18" charset="0"/>
                <a:cs typeface="Times New Roman" pitchFamily="18" charset="0"/>
              </a:rPr>
              <a:t>. </a:t>
            </a:r>
          </a:p>
          <a:p>
            <a:pPr marL="0" algn="just" eaLnBrk="1" hangingPunct="1">
              <a:lnSpc>
                <a:spcPct val="90000"/>
              </a:lnSpc>
              <a:buFontTx/>
              <a:buNone/>
            </a:pPr>
            <a:r>
              <a:rPr lang="uk-UA" sz="2400" dirty="0" smtClean="0">
                <a:latin typeface="Times New Roman" pitchFamily="18" charset="0"/>
                <a:cs typeface="Times New Roman" pitchFamily="18" charset="0"/>
              </a:rPr>
              <a:t>За сучасними оцінками, цей вид дерева є найбільш швидкоростучим по довжині (приріст за один день може досягати 3-5 см) і вазі після першого вегетаційного року рослини). Загальний приріст після першого року становить бл.8-10 тонн на 1га/за рік , а після 3-4 років - ці показники можуть досягти </a:t>
            </a:r>
            <a:r>
              <a:rPr lang="en-US" sz="2400" dirty="0" smtClean="0">
                <a:latin typeface="Times New Roman" pitchFamily="18" charset="0"/>
                <a:cs typeface="Times New Roman" pitchFamily="18" charset="0"/>
              </a:rPr>
              <a:t>30 -40 </a:t>
            </a:r>
            <a:r>
              <a:rPr lang="uk-UA" sz="2400" dirty="0" smtClean="0">
                <a:latin typeface="Times New Roman" pitchFamily="18" charset="0"/>
                <a:cs typeface="Times New Roman" pitchFamily="18" charset="0"/>
              </a:rPr>
              <a:t>тон, та довжини до 8 метрів.</a:t>
            </a:r>
          </a:p>
          <a:p>
            <a:pPr marL="0" algn="just" eaLnBrk="1" hangingPunct="1">
              <a:lnSpc>
                <a:spcPct val="90000"/>
              </a:lnSpc>
              <a:buFontTx/>
              <a:buNone/>
            </a:pPr>
            <a:endParaRPr lang="uk-UA" sz="24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214313"/>
            <a:ext cx="8229600" cy="500062"/>
          </a:xfrm>
        </p:spPr>
        <p:txBody>
          <a:bodyPr/>
          <a:lstStyle/>
          <a:p>
            <a:pPr eaLnBrk="1" hangingPunct="1"/>
            <a:r>
              <a:rPr lang="ru-RU" sz="3200" b="1" i="1" smtClean="0">
                <a:solidFill>
                  <a:srgbClr val="0070C0"/>
                </a:solidFill>
                <a:latin typeface="Times New Roman" pitchFamily="18" charset="0"/>
                <a:cs typeface="Times New Roman" pitchFamily="18" charset="0"/>
              </a:rPr>
              <a:t>Використання лози</a:t>
            </a:r>
          </a:p>
        </p:txBody>
      </p:sp>
      <p:sp>
        <p:nvSpPr>
          <p:cNvPr id="14339" name="Rectangle 3"/>
          <p:cNvSpPr>
            <a:spLocks noGrp="1" noChangeArrowheads="1"/>
          </p:cNvSpPr>
          <p:nvPr>
            <p:ph type="body" idx="1"/>
          </p:nvPr>
        </p:nvSpPr>
        <p:spPr>
          <a:xfrm>
            <a:off x="457200" y="785813"/>
            <a:ext cx="8229600" cy="5643562"/>
          </a:xfrm>
        </p:spPr>
        <p:txBody>
          <a:bodyPr/>
          <a:lstStyle/>
          <a:p>
            <a:pPr eaLnBrk="1" hangingPunct="1">
              <a:buFontTx/>
              <a:buNone/>
              <a:defRPr/>
            </a:pPr>
            <a:r>
              <a:rPr lang="uk-UA" sz="2000" dirty="0" smtClean="0">
                <a:latin typeface="Times New Roman" pitchFamily="18" charset="0"/>
                <a:cs typeface="Times New Roman" pitchFamily="18" charset="0"/>
              </a:rPr>
              <a:t>Сорт лози (</a:t>
            </a:r>
            <a:r>
              <a:rPr lang="uk-UA" sz="2000" dirty="0" err="1" smtClean="0">
                <a:latin typeface="Times New Roman" pitchFamily="18" charset="0"/>
                <a:cs typeface="Times New Roman" pitchFamily="18" charset="0"/>
              </a:rPr>
              <a:t>Salix</a:t>
            </a:r>
            <a:r>
              <a:rPr lang="uk-UA" sz="2000" dirty="0" smtClean="0">
                <a:latin typeface="Times New Roman" pitchFamily="18" charset="0"/>
                <a:cs typeface="Times New Roman" pitchFamily="18" charset="0"/>
              </a:rPr>
              <a:t> </a:t>
            </a:r>
            <a:r>
              <a:rPr lang="uk-UA" sz="2000" dirty="0" err="1" smtClean="0">
                <a:latin typeface="Times New Roman" pitchFamily="18" charset="0"/>
                <a:cs typeface="Times New Roman" pitchFamily="18" charset="0"/>
              </a:rPr>
              <a:t>Viminalis</a:t>
            </a:r>
            <a:r>
              <a:rPr lang="uk-UA" sz="2000" dirty="0" smtClean="0">
                <a:latin typeface="Times New Roman" pitchFamily="18" charset="0"/>
                <a:cs typeface="Times New Roman" pitchFamily="18" charset="0"/>
              </a:rPr>
              <a:t> </a:t>
            </a:r>
            <a:r>
              <a:rPr lang="uk-UA" sz="2000" dirty="0" err="1" smtClean="0">
                <a:latin typeface="Times New Roman" pitchFamily="18" charset="0"/>
                <a:cs typeface="Times New Roman" pitchFamily="18" charset="0"/>
              </a:rPr>
              <a:t>Sp</a:t>
            </a:r>
            <a:r>
              <a:rPr lang="uk-UA" sz="2000" dirty="0" smtClean="0">
                <a:latin typeface="Times New Roman" pitchFamily="18" charset="0"/>
                <a:cs typeface="Times New Roman" pitchFamily="18" charset="0"/>
              </a:rPr>
              <a:t>.) селекціонери вивели для використання в наступних сферах:</a:t>
            </a:r>
          </a:p>
          <a:p>
            <a:pPr marL="0" indent="0" eaLnBrk="1" hangingPunct="1">
              <a:defRPr/>
            </a:pPr>
            <a:r>
              <a:rPr lang="uk-UA" sz="2000" dirty="0" smtClean="0">
                <a:latin typeface="Times New Roman" pitchFamily="18" charset="0"/>
                <a:cs typeface="Times New Roman" pitchFamily="18" charset="0"/>
              </a:rPr>
              <a:t>осушка ґрунту збагачених підземними водами;</a:t>
            </a:r>
          </a:p>
          <a:p>
            <a:pPr marL="0" indent="0" eaLnBrk="1" hangingPunct="1">
              <a:defRPr/>
            </a:pPr>
            <a:r>
              <a:rPr lang="uk-UA" sz="2000" dirty="0" smtClean="0">
                <a:latin typeface="Times New Roman" pitchFamily="18" charset="0"/>
                <a:cs typeface="Times New Roman" pitchFamily="18" charset="0"/>
              </a:rPr>
              <a:t> використання для очистки стічних вод малих населених пунктів або тваринницьких ферм;</a:t>
            </a:r>
          </a:p>
          <a:p>
            <a:pPr marL="0" indent="0" eaLnBrk="1" hangingPunct="1">
              <a:defRPr/>
            </a:pPr>
            <a:r>
              <a:rPr lang="uk-UA" sz="2000" dirty="0" smtClean="0">
                <a:latin typeface="Times New Roman" pitchFamily="18" charset="0"/>
                <a:cs typeface="Times New Roman" pitchFamily="18" charset="0"/>
              </a:rPr>
              <a:t> рекультивація земель при шахтах та покращення ґрунту;</a:t>
            </a:r>
          </a:p>
          <a:p>
            <a:pPr marL="0" indent="0" eaLnBrk="1" hangingPunct="1">
              <a:defRPr/>
            </a:pPr>
            <a:r>
              <a:rPr lang="uk-UA" sz="2000" dirty="0" smtClean="0">
                <a:latin typeface="Times New Roman" pitchFamily="18" charset="0"/>
                <a:cs typeface="Times New Roman" pitchFamily="18" charset="0"/>
              </a:rPr>
              <a:t> паперова промисловість</a:t>
            </a:r>
          </a:p>
          <a:p>
            <a:pPr marL="0" indent="0" eaLnBrk="1" hangingPunct="1">
              <a:defRPr/>
            </a:pPr>
            <a:r>
              <a:rPr lang="uk-UA" sz="2000" dirty="0" smtClean="0">
                <a:latin typeface="Times New Roman" pitchFamily="18" charset="0"/>
                <a:cs typeface="Times New Roman" pitchFamily="18" charset="0"/>
              </a:rPr>
              <a:t> меблева промисловість;</a:t>
            </a:r>
          </a:p>
          <a:p>
            <a:pPr marL="0" indent="0" eaLnBrk="1" hangingPunct="1">
              <a:defRPr/>
            </a:pPr>
            <a:r>
              <a:rPr lang="uk-UA" sz="2000" dirty="0" smtClean="0">
                <a:latin typeface="Times New Roman" pitchFamily="18" charset="0"/>
                <a:cs typeface="Times New Roman" pitchFamily="18" charset="0"/>
              </a:rPr>
              <a:t> будівельна промисловість(при будівництві тимчасових доріг, захист схилів, берегів річок);</a:t>
            </a:r>
          </a:p>
          <a:p>
            <a:pPr marL="0" indent="0" eaLnBrk="1" hangingPunct="1">
              <a:defRPr/>
            </a:pPr>
            <a:r>
              <a:rPr lang="uk-UA" sz="2000" dirty="0" smtClean="0">
                <a:latin typeface="Times New Roman" pitchFamily="18" charset="0"/>
                <a:cs typeface="Times New Roman" pitchFamily="18" charset="0"/>
              </a:rPr>
              <a:t> плетені вироби - кошики, скульптури, арки, огорожі, садові бесідки;</a:t>
            </a:r>
          </a:p>
          <a:p>
            <a:pPr marL="0" indent="0" eaLnBrk="1" hangingPunct="1">
              <a:defRPr/>
            </a:pPr>
            <a:r>
              <a:rPr lang="uk-UA" sz="2000" dirty="0" smtClean="0">
                <a:latin typeface="Times New Roman" pitchFamily="18" charset="0"/>
                <a:cs typeface="Times New Roman" pitchFamily="18" charset="0"/>
              </a:rPr>
              <a:t>вирішення проблеми з недостатньою кількістю зелених насаджень;</a:t>
            </a:r>
          </a:p>
          <a:p>
            <a:pPr marL="0" indent="0" eaLnBrk="1" hangingPunct="1">
              <a:defRPr/>
            </a:pPr>
            <a:r>
              <a:rPr lang="uk-UA" sz="2000" dirty="0" smtClean="0">
                <a:latin typeface="Times New Roman" pitchFamily="18" charset="0"/>
                <a:cs typeface="Times New Roman" pitchFamily="18" charset="0"/>
              </a:rPr>
              <a:t> використання в якості медоносної рослини; </a:t>
            </a:r>
          </a:p>
          <a:p>
            <a:pPr marL="0" indent="0" eaLnBrk="1" hangingPunct="1">
              <a:defRPr/>
            </a:pPr>
            <a:r>
              <a:rPr lang="uk-UA" sz="2200" dirty="0" smtClean="0">
                <a:latin typeface="Times New Roman" pitchFamily="18" charset="0"/>
                <a:cs typeface="Times New Roman" pitchFamily="18" charset="0"/>
              </a:rPr>
              <a:t> енергетичні цілі (великий вміст саліцилового спирту), а саме використання в якості палива у приватних будинках, котельнях (шкіл, дитячих садків), електростанціях;</a:t>
            </a:r>
          </a:p>
          <a:p>
            <a:pPr eaLnBrk="1" hangingPunct="1">
              <a:lnSpc>
                <a:spcPct val="80000"/>
              </a:lnSpc>
              <a:buFontTx/>
              <a:buNone/>
              <a:defRPr/>
            </a:pPr>
            <a:endParaRPr lang="uk-UA" sz="1800"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оловок 1"/>
          <p:cNvSpPr>
            <a:spLocks noGrp="1"/>
          </p:cNvSpPr>
          <p:nvPr>
            <p:ph type="title"/>
          </p:nvPr>
        </p:nvSpPr>
        <p:spPr>
          <a:xfrm>
            <a:off x="457200" y="274638"/>
            <a:ext cx="8258175" cy="582612"/>
          </a:xfrm>
        </p:spPr>
        <p:txBody>
          <a:bodyPr/>
          <a:lstStyle/>
          <a:p>
            <a:pPr eaLnBrk="1" hangingPunct="1"/>
            <a:r>
              <a:rPr lang="uk-UA" sz="3200" b="1" i="1" smtClean="0">
                <a:solidFill>
                  <a:srgbClr val="0070C0"/>
                </a:solidFill>
                <a:latin typeface="Times New Roman" pitchFamily="18" charset="0"/>
                <a:cs typeface="Times New Roman" pitchFamily="18" charset="0"/>
              </a:rPr>
              <a:t>Випаровування води з ґрунтів</a:t>
            </a:r>
            <a:endParaRPr lang="ru-RU" sz="3200" b="1" i="1" smtClean="0">
              <a:solidFill>
                <a:srgbClr val="0070C0"/>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 y="928688"/>
            <a:ext cx="8229600" cy="5715000"/>
          </a:xfrm>
        </p:spPr>
        <p:txBody>
          <a:bodyPr/>
          <a:lstStyle/>
          <a:p>
            <a:pPr marL="0" indent="0" algn="just" eaLnBrk="1" hangingPunct="1">
              <a:buFontTx/>
              <a:buNone/>
              <a:defRPr/>
            </a:pPr>
            <a:r>
              <a:rPr lang="uk-UA" sz="2200" dirty="0" smtClean="0">
                <a:latin typeface="Times New Roman" pitchFamily="18" charset="0"/>
                <a:cs typeface="Times New Roman" pitchFamily="18" charset="0"/>
              </a:rPr>
              <a:t>Завдяки своєму швидкому зростанню лоза здатна вибирати з ґрунту та випаровувати велику кількість води. Це має вирішити проблему з осушенням ґрунтів збагачених підземними водами або постраждалих від паводків, захистити землі від заболочування, а також не допустити підтоплення населених пунктів. Цей метод є достатньо ефективним, оскільки один кущ лози </a:t>
            </a:r>
            <a:r>
              <a:rPr lang="uk-UA" sz="2200" dirty="0" err="1" smtClean="0">
                <a:latin typeface="Times New Roman" pitchFamily="18" charset="0"/>
                <a:cs typeface="Times New Roman" pitchFamily="18" charset="0"/>
              </a:rPr>
              <a:t>Salix</a:t>
            </a:r>
            <a:r>
              <a:rPr lang="uk-UA" sz="2200" dirty="0" smtClean="0">
                <a:latin typeface="Times New Roman" pitchFamily="18" charset="0"/>
                <a:cs typeface="Times New Roman" pitchFamily="18" charset="0"/>
              </a:rPr>
              <a:t> </a:t>
            </a:r>
            <a:r>
              <a:rPr lang="uk-UA" sz="2200" dirty="0" err="1" smtClean="0">
                <a:latin typeface="Times New Roman" pitchFamily="18" charset="0"/>
                <a:cs typeface="Times New Roman" pitchFamily="18" charset="0"/>
              </a:rPr>
              <a:t>Viminalis</a:t>
            </a:r>
            <a:r>
              <a:rPr lang="uk-UA" sz="2200" dirty="0" smtClean="0">
                <a:latin typeface="Times New Roman" pitchFamily="18" charset="0"/>
                <a:cs typeface="Times New Roman" pitchFamily="18" charset="0"/>
              </a:rPr>
              <a:t> здатен випаровувати за один день 15-20 літрів води (під час інтенсивної вегетації), а при масовому насадженні випаровування води з 1 га становить:</a:t>
            </a:r>
            <a:endParaRPr lang="ru-RU" sz="2200" dirty="0" smtClean="0">
              <a:latin typeface="Times New Roman" pitchFamily="18" charset="0"/>
              <a:cs typeface="Times New Roman" pitchFamily="18" charset="0"/>
            </a:endParaRPr>
          </a:p>
          <a:p>
            <a:pPr eaLnBrk="1" hangingPunct="1">
              <a:buFontTx/>
              <a:buNone/>
              <a:defRPr/>
            </a:pPr>
            <a:endParaRPr lang="ru-RU" sz="2000" dirty="0" smtClean="0">
              <a:latin typeface="Times New Roman" pitchFamily="18" charset="0"/>
              <a:cs typeface="Times New Roman" pitchFamily="18" charset="0"/>
            </a:endParaRPr>
          </a:p>
          <a:p>
            <a:pPr eaLnBrk="1" hangingPunct="1">
              <a:buFontTx/>
              <a:buNone/>
              <a:defRPr/>
            </a:pPr>
            <a:r>
              <a:rPr lang="uk-UA" sz="2000" dirty="0" smtClean="0">
                <a:latin typeface="Times New Roman" pitchFamily="18" charset="0"/>
                <a:cs typeface="Times New Roman" pitchFamily="18" charset="0"/>
              </a:rPr>
              <a:t> </a:t>
            </a:r>
            <a:endParaRPr lang="ru-RU" sz="2000" dirty="0" smtClean="0">
              <a:latin typeface="Times New Roman" pitchFamily="18" charset="0"/>
              <a:cs typeface="Times New Roman" pitchFamily="18" charset="0"/>
            </a:endParaRPr>
          </a:p>
          <a:p>
            <a:pPr eaLnBrk="1" hangingPunct="1">
              <a:buFontTx/>
              <a:buNone/>
              <a:defRPr/>
            </a:pPr>
            <a:endParaRPr lang="ru-RU" dirty="0" smtClean="0"/>
          </a:p>
        </p:txBody>
      </p:sp>
      <p:graphicFrame>
        <p:nvGraphicFramePr>
          <p:cNvPr id="4" name="Таблица 3"/>
          <p:cNvGraphicFramePr>
            <a:graphicFrameLocks noGrp="1"/>
          </p:cNvGraphicFramePr>
          <p:nvPr/>
        </p:nvGraphicFramePr>
        <p:xfrm>
          <a:off x="571500" y="4143375"/>
          <a:ext cx="8001056" cy="2446950"/>
        </p:xfrm>
        <a:graphic>
          <a:graphicData uri="http://schemas.openxmlformats.org/drawingml/2006/table">
            <a:tbl>
              <a:tblPr firstRow="1" bandRow="1">
                <a:tableStyleId>{5C22544A-7EE6-4342-B048-85BDC9FD1C3A}</a:tableStyleId>
              </a:tblPr>
              <a:tblGrid>
                <a:gridCol w="3286148"/>
                <a:gridCol w="4714908"/>
              </a:tblGrid>
              <a:tr h="65185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2800" dirty="0" smtClean="0">
                          <a:solidFill>
                            <a:schemeClr val="tx1"/>
                          </a:solidFill>
                          <a:latin typeface="Times New Roman" pitchFamily="18" charset="0"/>
                          <a:cs typeface="Times New Roman" pitchFamily="18" charset="0"/>
                        </a:rPr>
                        <a:t>Щільність посадки</a:t>
                      </a:r>
                      <a:endParaRPr lang="ru-RU" sz="2800" dirty="0" smtClean="0">
                        <a:solidFill>
                          <a:schemeClr val="tx1"/>
                        </a:solidFill>
                        <a:latin typeface="Times New Roman" pitchFamily="18" charset="0"/>
                        <a:cs typeface="Times New Roman" pitchFamily="18" charset="0"/>
                      </a:endParaRPr>
                    </a:p>
                  </a:txBody>
                  <a:tcPr/>
                </a:tc>
                <a:tc>
                  <a:txBody>
                    <a:bodyPr/>
                    <a:lstStyle/>
                    <a:p>
                      <a:r>
                        <a:rPr lang="uk-UA" sz="2800" dirty="0" smtClean="0">
                          <a:solidFill>
                            <a:schemeClr val="tx1"/>
                          </a:solidFill>
                          <a:latin typeface="Times New Roman" pitchFamily="18" charset="0"/>
                          <a:cs typeface="Times New Roman" pitchFamily="18" charset="0"/>
                        </a:rPr>
                        <a:t>Об'єм випаровування води</a:t>
                      </a:r>
                      <a:endParaRPr lang="ru-RU" sz="2800" dirty="0"/>
                    </a:p>
                  </a:txBody>
                  <a:tcPr/>
                </a:tc>
              </a:tr>
              <a:tr h="59294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2800" dirty="0" smtClean="0">
                          <a:solidFill>
                            <a:schemeClr val="tx1"/>
                          </a:solidFill>
                          <a:latin typeface="Times New Roman" pitchFamily="18" charset="0"/>
                          <a:cs typeface="Times New Roman" pitchFamily="18" charset="0"/>
                        </a:rPr>
                        <a:t>20 000 </a:t>
                      </a:r>
                      <a:r>
                        <a:rPr lang="uk-UA" sz="2800" dirty="0" err="1" smtClean="0">
                          <a:solidFill>
                            <a:schemeClr val="tx1"/>
                          </a:solidFill>
                          <a:latin typeface="Times New Roman" pitchFamily="18" charset="0"/>
                          <a:cs typeface="Times New Roman" pitchFamily="18" charset="0"/>
                        </a:rPr>
                        <a:t>шт</a:t>
                      </a:r>
                      <a:r>
                        <a:rPr lang="uk-UA" sz="2800" dirty="0" smtClean="0">
                          <a:solidFill>
                            <a:schemeClr val="tx1"/>
                          </a:solidFill>
                          <a:latin typeface="Times New Roman" pitchFamily="18" charset="0"/>
                          <a:cs typeface="Times New Roman" pitchFamily="18" charset="0"/>
                        </a:rPr>
                        <a:t>/га</a:t>
                      </a:r>
                      <a:endParaRPr lang="ru-RU" sz="2800" dirty="0" smtClean="0">
                        <a:solidFill>
                          <a:schemeClr val="tx1"/>
                        </a:solidFill>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2800" dirty="0" smtClean="0">
                          <a:solidFill>
                            <a:schemeClr val="tx1"/>
                          </a:solidFill>
                          <a:latin typeface="Times New Roman" pitchFamily="18" charset="0"/>
                          <a:cs typeface="Times New Roman" pitchFamily="18" charset="0"/>
                        </a:rPr>
                        <a:t>300 000 л/га – 400 000 л/га</a:t>
                      </a:r>
                      <a:endParaRPr lang="ru-RU" sz="2800" dirty="0" smtClean="0">
                        <a:solidFill>
                          <a:schemeClr val="tx1"/>
                        </a:solidFill>
                        <a:latin typeface="Times New Roman" pitchFamily="18" charset="0"/>
                        <a:cs typeface="Times New Roman" pitchFamily="18" charset="0"/>
                      </a:endParaRPr>
                    </a:p>
                  </a:txBody>
                  <a:tcPr/>
                </a:tc>
              </a:tr>
              <a:tr h="55029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2800" dirty="0" smtClean="0">
                          <a:solidFill>
                            <a:schemeClr val="tx1"/>
                          </a:solidFill>
                          <a:latin typeface="Times New Roman" pitchFamily="18" charset="0"/>
                          <a:cs typeface="Times New Roman" pitchFamily="18" charset="0"/>
                        </a:rPr>
                        <a:t>30 000 </a:t>
                      </a:r>
                      <a:r>
                        <a:rPr lang="uk-UA" sz="2800" dirty="0" err="1" smtClean="0">
                          <a:solidFill>
                            <a:schemeClr val="tx1"/>
                          </a:solidFill>
                          <a:latin typeface="Times New Roman" pitchFamily="18" charset="0"/>
                          <a:cs typeface="Times New Roman" pitchFamily="18" charset="0"/>
                        </a:rPr>
                        <a:t>шт</a:t>
                      </a:r>
                      <a:r>
                        <a:rPr lang="uk-UA" sz="2800" dirty="0" smtClean="0">
                          <a:solidFill>
                            <a:schemeClr val="tx1"/>
                          </a:solidFill>
                          <a:latin typeface="Times New Roman" pitchFamily="18" charset="0"/>
                          <a:cs typeface="Times New Roman" pitchFamily="18" charset="0"/>
                        </a:rPr>
                        <a:t>/га</a:t>
                      </a:r>
                      <a:endParaRPr lang="ru-RU" sz="2800" dirty="0" smtClean="0">
                        <a:solidFill>
                          <a:schemeClr val="tx1"/>
                        </a:solidFill>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2800" dirty="0" smtClean="0">
                          <a:solidFill>
                            <a:schemeClr val="tx1"/>
                          </a:solidFill>
                          <a:latin typeface="Times New Roman" pitchFamily="18" charset="0"/>
                          <a:cs typeface="Times New Roman" pitchFamily="18" charset="0"/>
                        </a:rPr>
                        <a:t>450 000 л/га – 600 000 л/га</a:t>
                      </a:r>
                      <a:endParaRPr lang="ru-RU" sz="2800" dirty="0" smtClean="0">
                        <a:solidFill>
                          <a:schemeClr val="tx1"/>
                        </a:solidFill>
                        <a:latin typeface="Times New Roman" pitchFamily="18" charset="0"/>
                        <a:cs typeface="Times New Roman" pitchFamily="18" charset="0"/>
                      </a:endParaRPr>
                    </a:p>
                  </a:txBody>
                  <a:tcPr/>
                </a:tc>
              </a:tr>
              <a:tr h="65185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2800" dirty="0" smtClean="0">
                          <a:solidFill>
                            <a:schemeClr val="tx1"/>
                          </a:solidFill>
                          <a:latin typeface="Times New Roman" pitchFamily="18" charset="0"/>
                          <a:cs typeface="Times New Roman" pitchFamily="18" charset="0"/>
                        </a:rPr>
                        <a:t>40 000 </a:t>
                      </a:r>
                      <a:r>
                        <a:rPr lang="uk-UA" sz="2800" dirty="0" err="1" smtClean="0">
                          <a:solidFill>
                            <a:schemeClr val="tx1"/>
                          </a:solidFill>
                          <a:latin typeface="Times New Roman" pitchFamily="18" charset="0"/>
                          <a:cs typeface="Times New Roman" pitchFamily="18" charset="0"/>
                        </a:rPr>
                        <a:t>шт</a:t>
                      </a:r>
                      <a:r>
                        <a:rPr lang="uk-UA" sz="2800" dirty="0" smtClean="0">
                          <a:solidFill>
                            <a:schemeClr val="tx1"/>
                          </a:solidFill>
                          <a:latin typeface="Times New Roman" pitchFamily="18" charset="0"/>
                          <a:cs typeface="Times New Roman" pitchFamily="18" charset="0"/>
                        </a:rPr>
                        <a:t>/га</a:t>
                      </a:r>
                      <a:endParaRPr lang="ru-RU" sz="2800" dirty="0" smtClean="0">
                        <a:solidFill>
                          <a:schemeClr val="tx1"/>
                        </a:solidFill>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sz="2800" dirty="0" smtClean="0">
                          <a:solidFill>
                            <a:schemeClr val="tx1"/>
                          </a:solidFill>
                          <a:latin typeface="Times New Roman" pitchFamily="18" charset="0"/>
                          <a:cs typeface="Times New Roman" pitchFamily="18" charset="0"/>
                        </a:rPr>
                        <a:t>600 000 л/га – 800 000 л/га</a:t>
                      </a:r>
                      <a:endParaRPr lang="ru-RU" sz="2800" dirty="0" smtClean="0">
                        <a:solidFill>
                          <a:schemeClr val="tx1"/>
                        </a:solidFill>
                        <a:latin typeface="Times New Roman" pitchFamily="18" charset="0"/>
                        <a:cs typeface="Times New Roman" pitchFamily="18" charset="0"/>
                      </a:endParaRPr>
                    </a:p>
                  </a:txBody>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оловок 1"/>
          <p:cNvSpPr>
            <a:spLocks noGrp="1"/>
          </p:cNvSpPr>
          <p:nvPr>
            <p:ph type="title"/>
          </p:nvPr>
        </p:nvSpPr>
        <p:spPr>
          <a:xfrm>
            <a:off x="457200" y="274638"/>
            <a:ext cx="8229600" cy="511175"/>
          </a:xfrm>
        </p:spPr>
        <p:txBody>
          <a:bodyPr/>
          <a:lstStyle/>
          <a:p>
            <a:pPr eaLnBrk="1" hangingPunct="1"/>
            <a:r>
              <a:rPr lang="uk-UA" sz="3200" b="1" i="1" smtClean="0">
                <a:solidFill>
                  <a:srgbClr val="0070C0"/>
                </a:solidFill>
                <a:latin typeface="Times New Roman" pitchFamily="18" charset="0"/>
                <a:cs typeface="Times New Roman" pitchFamily="18" charset="0"/>
              </a:rPr>
              <a:t>Опрацювання біовідходів</a:t>
            </a:r>
            <a:endParaRPr lang="ru-RU" sz="3200" b="1" i="1" smtClean="0">
              <a:solidFill>
                <a:srgbClr val="0070C0"/>
              </a:solidFill>
              <a:latin typeface="Times New Roman" pitchFamily="18" charset="0"/>
              <a:cs typeface="Times New Roman" pitchFamily="18" charset="0"/>
            </a:endParaRPr>
          </a:p>
        </p:txBody>
      </p:sp>
      <p:sp>
        <p:nvSpPr>
          <p:cNvPr id="7171" name="Содержимое 2"/>
          <p:cNvSpPr>
            <a:spLocks noGrp="1"/>
          </p:cNvSpPr>
          <p:nvPr>
            <p:ph idx="1"/>
          </p:nvPr>
        </p:nvSpPr>
        <p:spPr>
          <a:xfrm>
            <a:off x="457200" y="1000125"/>
            <a:ext cx="8229600" cy="5643563"/>
          </a:xfrm>
        </p:spPr>
        <p:txBody>
          <a:bodyPr/>
          <a:lstStyle/>
          <a:p>
            <a:pPr marL="0" algn="just" eaLnBrk="1" hangingPunct="1">
              <a:buFontTx/>
              <a:buNone/>
            </a:pPr>
            <a:r>
              <a:rPr lang="uk-UA" sz="2200" smtClean="0">
                <a:latin typeface="Times New Roman" pitchFamily="18" charset="0"/>
                <a:cs typeface="Times New Roman" pitchFamily="18" charset="0"/>
              </a:rPr>
              <a:t>Успішно вживаною технологією оздоровлення навколишнього середовища є створення буферних зон з лози навколо місць, де здійснюються які-небудь викиди. Лозу використовують також і в екологічних системах, в яких присутні стічні води з фермерських господарств, силосні рідини і інші біовідходи. </a:t>
            </a:r>
          </a:p>
          <a:p>
            <a:pPr marL="0" algn="just" eaLnBrk="1" hangingPunct="1">
              <a:buFontTx/>
              <a:buNone/>
            </a:pPr>
            <a:endParaRPr lang="uk-UA" sz="2200" smtClean="0">
              <a:latin typeface="Times New Roman" pitchFamily="18" charset="0"/>
              <a:cs typeface="Times New Roman" pitchFamily="18" charset="0"/>
            </a:endParaRPr>
          </a:p>
          <a:p>
            <a:pPr marL="0" algn="just" eaLnBrk="1" hangingPunct="1">
              <a:buFontTx/>
              <a:buNone/>
            </a:pPr>
            <a:endParaRPr lang="uk-UA" sz="2200" smtClean="0">
              <a:latin typeface="Times New Roman" pitchFamily="18" charset="0"/>
              <a:cs typeface="Times New Roman" pitchFamily="18" charset="0"/>
            </a:endParaRPr>
          </a:p>
          <a:p>
            <a:pPr marL="0" algn="just" eaLnBrk="1" hangingPunct="1">
              <a:buFontTx/>
              <a:buNone/>
            </a:pPr>
            <a:endParaRPr lang="uk-UA" sz="2200" smtClean="0">
              <a:latin typeface="Times New Roman" pitchFamily="18" charset="0"/>
              <a:cs typeface="Times New Roman" pitchFamily="18" charset="0"/>
            </a:endParaRPr>
          </a:p>
          <a:p>
            <a:pPr marL="0" algn="just" eaLnBrk="1" hangingPunct="1">
              <a:buFontTx/>
              <a:buNone/>
            </a:pPr>
            <a:endParaRPr lang="uk-UA" sz="2200" smtClean="0">
              <a:latin typeface="Times New Roman" pitchFamily="18" charset="0"/>
              <a:cs typeface="Times New Roman" pitchFamily="18" charset="0"/>
            </a:endParaRPr>
          </a:p>
          <a:p>
            <a:pPr marL="0" algn="just" eaLnBrk="1" hangingPunct="1">
              <a:buFontTx/>
              <a:buNone/>
            </a:pPr>
            <a:endParaRPr lang="uk-UA" sz="2200" smtClean="0">
              <a:latin typeface="Times New Roman" pitchFamily="18" charset="0"/>
              <a:cs typeface="Times New Roman" pitchFamily="18" charset="0"/>
            </a:endParaRPr>
          </a:p>
          <a:p>
            <a:pPr marL="0" algn="just" eaLnBrk="1" hangingPunct="1">
              <a:buFontTx/>
              <a:buNone/>
            </a:pPr>
            <a:endParaRPr lang="uk-UA" sz="2200" smtClean="0">
              <a:latin typeface="Times New Roman" pitchFamily="18" charset="0"/>
              <a:cs typeface="Times New Roman" pitchFamily="18" charset="0"/>
            </a:endParaRPr>
          </a:p>
          <a:p>
            <a:pPr marL="0" algn="just" eaLnBrk="1" hangingPunct="1">
              <a:buFontTx/>
              <a:buNone/>
            </a:pPr>
            <a:endParaRPr lang="uk-UA" sz="2200" smtClean="0">
              <a:latin typeface="Times New Roman" pitchFamily="18" charset="0"/>
              <a:cs typeface="Times New Roman" pitchFamily="18" charset="0"/>
            </a:endParaRPr>
          </a:p>
          <a:p>
            <a:pPr marL="0" algn="just" eaLnBrk="1" hangingPunct="1">
              <a:buFontTx/>
              <a:buNone/>
            </a:pPr>
            <a:endParaRPr lang="uk-UA" sz="2200" smtClean="0">
              <a:latin typeface="Times New Roman" pitchFamily="18" charset="0"/>
              <a:cs typeface="Times New Roman" pitchFamily="18" charset="0"/>
            </a:endParaRPr>
          </a:p>
          <a:p>
            <a:pPr marL="0" algn="just" eaLnBrk="1" hangingPunct="1">
              <a:buFontTx/>
              <a:buNone/>
            </a:pPr>
            <a:r>
              <a:rPr lang="uk-UA" sz="2200" smtClean="0">
                <a:latin typeface="Times New Roman" pitchFamily="18" charset="0"/>
                <a:cs typeface="Times New Roman" pitchFamily="18" charset="0"/>
              </a:rPr>
              <a:t>За один рік лоза здатна опрацювати велику кількість таких відходів.</a:t>
            </a:r>
            <a:endParaRPr lang="ru-RU" sz="2200" smtClean="0">
              <a:latin typeface="Times New Roman" pitchFamily="18" charset="0"/>
              <a:cs typeface="Times New Roman" pitchFamily="18" charset="0"/>
            </a:endParaRPr>
          </a:p>
        </p:txBody>
      </p:sp>
      <p:graphicFrame>
        <p:nvGraphicFramePr>
          <p:cNvPr id="4" name="Схема 3"/>
          <p:cNvGraphicFramePr/>
          <p:nvPr/>
        </p:nvGraphicFramePr>
        <p:xfrm>
          <a:off x="428596" y="2857496"/>
          <a:ext cx="8286808" cy="30718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оловок 1"/>
          <p:cNvSpPr>
            <a:spLocks noGrp="1"/>
          </p:cNvSpPr>
          <p:nvPr>
            <p:ph type="title"/>
          </p:nvPr>
        </p:nvSpPr>
        <p:spPr>
          <a:xfrm>
            <a:off x="457200" y="274638"/>
            <a:ext cx="8229600" cy="511175"/>
          </a:xfrm>
        </p:spPr>
        <p:txBody>
          <a:bodyPr/>
          <a:lstStyle/>
          <a:p>
            <a:pPr eaLnBrk="1" hangingPunct="1"/>
            <a:r>
              <a:rPr lang="uk-UA" sz="3200" b="1" i="1" smtClean="0">
                <a:solidFill>
                  <a:srgbClr val="0070C0"/>
                </a:solidFill>
                <a:latin typeface="Times New Roman" pitchFamily="18" charset="0"/>
                <a:cs typeface="Times New Roman" pitchFamily="18" charset="0"/>
              </a:rPr>
              <a:t>Рекультивація ґрунтів</a:t>
            </a:r>
            <a:endParaRPr lang="ru-RU" sz="3200" b="1" i="1" smtClean="0">
              <a:solidFill>
                <a:srgbClr val="0070C0"/>
              </a:solidFill>
              <a:latin typeface="Times New Roman" pitchFamily="18" charset="0"/>
              <a:cs typeface="Times New Roman" pitchFamily="18" charset="0"/>
            </a:endParaRPr>
          </a:p>
        </p:txBody>
      </p:sp>
      <p:sp>
        <p:nvSpPr>
          <p:cNvPr id="8195" name="Содержимое 2"/>
          <p:cNvSpPr>
            <a:spLocks noGrp="1"/>
          </p:cNvSpPr>
          <p:nvPr>
            <p:ph idx="1"/>
          </p:nvPr>
        </p:nvSpPr>
        <p:spPr>
          <a:xfrm>
            <a:off x="457200" y="928688"/>
            <a:ext cx="8229600" cy="5197475"/>
          </a:xfrm>
        </p:spPr>
        <p:txBody>
          <a:bodyPr/>
          <a:lstStyle/>
          <a:p>
            <a:pPr marL="0" algn="just" eaLnBrk="1" hangingPunct="1">
              <a:buFontTx/>
              <a:buNone/>
            </a:pPr>
            <a:r>
              <a:rPr lang="uk-UA" sz="2200" smtClean="0">
                <a:latin typeface="Times New Roman" pitchFamily="18" charset="0"/>
                <a:cs typeface="Times New Roman" pitchFamily="18" charset="0"/>
              </a:rPr>
              <a:t>Лоза Salix Viminalis може бути використана також і для рекультивації на землях при шахтах. Опале листя та коренева активність лози поліпшують склад гумусу і ґрунтову структуру, а також збільшують кількість поживних речовин. В той же час коріння лози здатне захистити верхні шари ґрунту від ерозії та зсувів. Так, висота лози досягає 8 метрів і вона здатна значно зменшувати силу вітру. Навіть з опалим листям полоса загород з лози здатна скоротити швидкість вітру на 60 %. Ця властивість лози є дуже корисною, зважаючи на те, що вітровою ерозією в Україні охоплено велику частину території.</a:t>
            </a:r>
            <a:endParaRPr lang="ru-RU" sz="220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оловок 1"/>
          <p:cNvSpPr>
            <a:spLocks noGrp="1"/>
          </p:cNvSpPr>
          <p:nvPr>
            <p:ph type="title"/>
          </p:nvPr>
        </p:nvSpPr>
        <p:spPr>
          <a:xfrm>
            <a:off x="457200" y="274638"/>
            <a:ext cx="8229600" cy="511175"/>
          </a:xfrm>
        </p:spPr>
        <p:txBody>
          <a:bodyPr/>
          <a:lstStyle/>
          <a:p>
            <a:pPr eaLnBrk="1" hangingPunct="1"/>
            <a:r>
              <a:rPr lang="uk-UA" sz="3200" b="1" i="1" smtClean="0">
                <a:solidFill>
                  <a:srgbClr val="0070C0"/>
                </a:solidFill>
                <a:latin typeface="Times New Roman" pitchFamily="18" charset="0"/>
                <a:cs typeface="Times New Roman" pitchFamily="18" charset="0"/>
              </a:rPr>
              <a:t>Використання в якості медоносної рослини</a:t>
            </a:r>
            <a:endParaRPr lang="ru-RU" sz="3200" b="1" i="1" smtClean="0">
              <a:solidFill>
                <a:srgbClr val="0070C0"/>
              </a:solidFill>
              <a:latin typeface="Times New Roman" pitchFamily="18" charset="0"/>
              <a:cs typeface="Times New Roman" pitchFamily="18" charset="0"/>
            </a:endParaRPr>
          </a:p>
        </p:txBody>
      </p:sp>
      <p:sp>
        <p:nvSpPr>
          <p:cNvPr id="9219" name="Содержимое 2"/>
          <p:cNvSpPr>
            <a:spLocks noGrp="1"/>
          </p:cNvSpPr>
          <p:nvPr>
            <p:ph idx="1"/>
          </p:nvPr>
        </p:nvSpPr>
        <p:spPr>
          <a:xfrm>
            <a:off x="457200" y="1071563"/>
            <a:ext cx="8229600" cy="5054600"/>
          </a:xfrm>
        </p:spPr>
        <p:txBody>
          <a:bodyPr/>
          <a:lstStyle/>
          <a:p>
            <a:pPr marL="0" algn="just" eaLnBrk="1" hangingPunct="1">
              <a:buFontTx/>
              <a:buNone/>
            </a:pPr>
            <a:r>
              <a:rPr lang="uk-UA" sz="2200" smtClean="0">
                <a:latin typeface="Times New Roman" pitchFamily="18" charset="0"/>
                <a:cs typeface="Times New Roman" pitchFamily="18" charset="0"/>
              </a:rPr>
              <a:t>Селекційно виведена Salix Viminalis Sp. є хорошою медоносною рослиною. З 1 га можливо отримати до 140 кг. меду.</a:t>
            </a:r>
          </a:p>
          <a:p>
            <a:pPr marL="0" algn="just" eaLnBrk="1" hangingPunct="1">
              <a:buFontTx/>
              <a:buNone/>
            </a:pPr>
            <a:r>
              <a:rPr lang="uk-UA" sz="2200" smtClean="0">
                <a:latin typeface="Times New Roman" pitchFamily="18" charset="0"/>
                <a:cs typeface="Times New Roman" pitchFamily="18" charset="0"/>
              </a:rPr>
              <a:t>Самі посадки лози є житлом для різноманітних комах, причому кількість їх різновидів ширша, ніж кількість тих, що живуть в посадках інших дерев. Комахи, у свою чергу, приваблюють птахів. Життя багатьох перелітних або таких, що постійно живуть видів безпосередньо залежить від чагарникових посадок, які дають птахам місце для сну і гніздування, а ссавцем - укриття. </a:t>
            </a:r>
            <a:endParaRPr lang="ru-RU" sz="220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1"/>
          <p:cNvSpPr>
            <a:spLocks noGrp="1"/>
          </p:cNvSpPr>
          <p:nvPr>
            <p:ph type="title"/>
          </p:nvPr>
        </p:nvSpPr>
        <p:spPr/>
        <p:txBody>
          <a:bodyPr/>
          <a:lstStyle/>
          <a:p>
            <a:pPr eaLnBrk="1" hangingPunct="1"/>
            <a:endParaRPr lang="ru-RU" smtClean="0"/>
          </a:p>
        </p:txBody>
      </p:sp>
      <p:pic>
        <p:nvPicPr>
          <p:cNvPr id="10243" name="Содержимое 3" descr="пчелы.jpg"/>
          <p:cNvPicPr>
            <a:picLocks noGrp="1" noChangeAspect="1"/>
          </p:cNvPicPr>
          <p:nvPr>
            <p:ph idx="1"/>
          </p:nvPr>
        </p:nvPicPr>
        <p:blipFill>
          <a:blip r:embed="rId2"/>
          <a:srcRect/>
          <a:stretch>
            <a:fillRect/>
          </a:stretch>
        </p:blipFill>
        <p:spPr>
          <a:xfrm>
            <a:off x="0" y="0"/>
            <a:ext cx="9144000" cy="6858000"/>
          </a:xfr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Paper</Template>
  <TotalTime>382</TotalTime>
  <Words>1301</Words>
  <Application>Microsoft Office PowerPoint</Application>
  <PresentationFormat>Экран (4:3)</PresentationFormat>
  <Paragraphs>100</Paragraphs>
  <Slides>28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28</vt:i4>
      </vt:variant>
    </vt:vector>
  </HeadingPairs>
  <TitlesOfParts>
    <vt:vector size="29" baseType="lpstr">
      <vt:lpstr>Оформление по умолчанию</vt:lpstr>
      <vt:lpstr>ВЕРБА ЕНЕРГЕТИЧНА SALIX VIMINALIS SP</vt:lpstr>
      <vt:lpstr>Слайд 2</vt:lpstr>
      <vt:lpstr>Ботанічні характеристики</vt:lpstr>
      <vt:lpstr>Використання лози</vt:lpstr>
      <vt:lpstr>Випаровування води з ґрунтів</vt:lpstr>
      <vt:lpstr>Опрацювання біовідходів</vt:lpstr>
      <vt:lpstr>Рекультивація ґрунтів</vt:lpstr>
      <vt:lpstr>Використання в якості медоносної рослини</vt:lpstr>
      <vt:lpstr>Слайд 9</vt:lpstr>
      <vt:lpstr>Збільшення площ зелених насаджень</vt:lpstr>
      <vt:lpstr>Слайд 11</vt:lpstr>
      <vt:lpstr>Використання лози в енергетичній сфері</vt:lpstr>
      <vt:lpstr>Екологічні показники палива з біомаси</vt:lpstr>
      <vt:lpstr>Енергетичні показники палива з біомаси</vt:lpstr>
      <vt:lpstr>Використання лози в енергетичній сфері</vt:lpstr>
      <vt:lpstr>Залежності для вирощування рослини вид грунту та кліматичних умов.</vt:lpstr>
      <vt:lpstr>Слайд 17</vt:lpstr>
      <vt:lpstr>Висадження на грунти та агротехніка лози </vt:lpstr>
      <vt:lpstr>Висадження на грунти та агротехніка лози </vt:lpstr>
      <vt:lpstr>Слайд 20</vt:lpstr>
      <vt:lpstr>Репродуктивність лози.</vt:lpstr>
      <vt:lpstr>Захист рослин, догляд за ними </vt:lpstr>
      <vt:lpstr>Слайд 23</vt:lpstr>
      <vt:lpstr>Ліквідація плантацій</vt:lpstr>
      <vt:lpstr>Досвід інших країн</vt:lpstr>
      <vt:lpstr>Досвід інших країн</vt:lpstr>
      <vt:lpstr>Участь міжнародних організацій</vt:lpstr>
      <vt:lpstr>Слайд 28</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ВЕРБА ЕНЕРГЕТИЧНА SALIX VIMINALIS SP</dc:title>
  <dc:creator>User</dc:creator>
  <cp:lastModifiedBy>Денис</cp:lastModifiedBy>
  <cp:revision>48</cp:revision>
  <dcterms:created xsi:type="dcterms:W3CDTF">2008-09-16T07:21:12Z</dcterms:created>
  <dcterms:modified xsi:type="dcterms:W3CDTF">2011-09-13T10:30:53Z</dcterms:modified>
</cp:coreProperties>
</file>